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24"/>
  </p:notesMasterIdLst>
  <p:sldIdLst>
    <p:sldId id="256" r:id="rId3"/>
    <p:sldId id="257" r:id="rId4"/>
    <p:sldId id="258" r:id="rId5"/>
    <p:sldId id="259" r:id="rId6"/>
    <p:sldId id="260" r:id="rId7"/>
    <p:sldId id="261" r:id="rId8"/>
    <p:sldId id="270" r:id="rId9"/>
    <p:sldId id="271" r:id="rId10"/>
    <p:sldId id="263" r:id="rId11"/>
    <p:sldId id="272" r:id="rId12"/>
    <p:sldId id="273" r:id="rId13"/>
    <p:sldId id="274" r:id="rId14"/>
    <p:sldId id="275" r:id="rId15"/>
    <p:sldId id="276" r:id="rId16"/>
    <p:sldId id="277" r:id="rId17"/>
    <p:sldId id="278" r:id="rId18"/>
    <p:sldId id="279" r:id="rId19"/>
    <p:sldId id="281" r:id="rId20"/>
    <p:sldId id="280" r:id="rId21"/>
    <p:sldId id="282" r:id="rId22"/>
    <p:sldId id="283" r:id="rId23"/>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095" autoAdjust="0"/>
    <p:restoredTop sz="85696" autoAdjust="0"/>
  </p:normalViewPr>
  <p:slideViewPr>
    <p:cSldViewPr snapToGrid="0">
      <p:cViewPr>
        <p:scale>
          <a:sx n="46" d="100"/>
          <a:sy n="46" d="100"/>
        </p:scale>
        <p:origin x="596"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9946F-CFB1-4EF9-9AB2-862947BBF500}"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en-US"/>
        </a:p>
      </dgm:t>
    </dgm:pt>
    <dgm:pt modelId="{FC7A9BDD-498E-4A59-BEC4-A4C76F675C69}">
      <dgm:prSet/>
      <dgm:spPr/>
      <dgm:t>
        <a:bodyPr/>
        <a:lstStyle/>
        <a:p>
          <a:r>
            <a:rPr lang="en-US" dirty="0"/>
            <a:t>Antiquity</a:t>
          </a:r>
        </a:p>
      </dgm:t>
    </dgm:pt>
    <dgm:pt modelId="{8AACBDD1-2F72-4A1F-8DAD-1808A47733EA}" type="parTrans" cxnId="{5EB78874-47F3-493A-92CD-1B7D7203DAC2}">
      <dgm:prSet/>
      <dgm:spPr/>
      <dgm:t>
        <a:bodyPr/>
        <a:lstStyle/>
        <a:p>
          <a:endParaRPr lang="en-US"/>
        </a:p>
      </dgm:t>
    </dgm:pt>
    <dgm:pt modelId="{38CF0DF3-E1E1-4DA9-8BF8-07870695B020}" type="sibTrans" cxnId="{5EB78874-47F3-493A-92CD-1B7D7203DAC2}">
      <dgm:prSet/>
      <dgm:spPr/>
      <dgm:t>
        <a:bodyPr/>
        <a:lstStyle/>
        <a:p>
          <a:endParaRPr lang="en-US"/>
        </a:p>
      </dgm:t>
    </dgm:pt>
    <dgm:pt modelId="{A2777228-36B0-4891-9FCC-E57A8F6AF0BB}">
      <dgm:prSet/>
      <dgm:spPr/>
      <dgm:t>
        <a:bodyPr/>
        <a:lstStyle/>
        <a:p>
          <a:r>
            <a:rPr lang="en-US"/>
            <a:t>Accolades</a:t>
          </a:r>
        </a:p>
      </dgm:t>
    </dgm:pt>
    <dgm:pt modelId="{40E4037B-9054-452F-8BFB-E2259C9B103E}" type="parTrans" cxnId="{36C96D85-8E5A-405D-9A28-5A0F2FFB610C}">
      <dgm:prSet/>
      <dgm:spPr/>
      <dgm:t>
        <a:bodyPr/>
        <a:lstStyle/>
        <a:p>
          <a:endParaRPr lang="en-US"/>
        </a:p>
      </dgm:t>
    </dgm:pt>
    <dgm:pt modelId="{4EBE9A6D-8BB8-4EB5-96DB-E8FE9F982807}" type="sibTrans" cxnId="{36C96D85-8E5A-405D-9A28-5A0F2FFB610C}">
      <dgm:prSet/>
      <dgm:spPr/>
      <dgm:t>
        <a:bodyPr/>
        <a:lstStyle/>
        <a:p>
          <a:endParaRPr lang="en-US"/>
        </a:p>
      </dgm:t>
    </dgm:pt>
    <dgm:pt modelId="{259F67F6-C469-4DDB-B8B8-C10F8DB9E817}">
      <dgm:prSet/>
      <dgm:spPr/>
      <dgm:t>
        <a:bodyPr/>
        <a:lstStyle/>
        <a:p>
          <a:r>
            <a:rPr lang="en-US"/>
            <a:t>Admonishments</a:t>
          </a:r>
        </a:p>
      </dgm:t>
    </dgm:pt>
    <dgm:pt modelId="{62E71F30-4908-410B-8073-6DDB766F4B81}" type="parTrans" cxnId="{40583B22-5DA8-48E8-AF66-E906D0CC66FD}">
      <dgm:prSet/>
      <dgm:spPr/>
      <dgm:t>
        <a:bodyPr/>
        <a:lstStyle/>
        <a:p>
          <a:endParaRPr lang="en-US"/>
        </a:p>
      </dgm:t>
    </dgm:pt>
    <dgm:pt modelId="{A9C6B1DC-843A-44B8-BB0A-456F67521C4D}" type="sibTrans" cxnId="{40583B22-5DA8-48E8-AF66-E906D0CC66FD}">
      <dgm:prSet/>
      <dgm:spPr/>
      <dgm:t>
        <a:bodyPr/>
        <a:lstStyle/>
        <a:p>
          <a:endParaRPr lang="en-US"/>
        </a:p>
      </dgm:t>
    </dgm:pt>
    <dgm:pt modelId="{6A4D7BA6-6CF5-46DF-8FDE-A9F57C428588}">
      <dgm:prSet/>
      <dgm:spPr/>
      <dgm:t>
        <a:bodyPr/>
        <a:lstStyle/>
        <a:p>
          <a:r>
            <a:rPr lang="en-US" dirty="0"/>
            <a:t>Announcement</a:t>
          </a:r>
        </a:p>
      </dgm:t>
    </dgm:pt>
    <dgm:pt modelId="{1C507ED0-C6D0-4715-8339-58FBFF3DDA9B}" type="parTrans" cxnId="{CDE99EA2-E015-4138-B6D7-485147F66753}">
      <dgm:prSet/>
      <dgm:spPr/>
      <dgm:t>
        <a:bodyPr/>
        <a:lstStyle/>
        <a:p>
          <a:endParaRPr lang="en-US"/>
        </a:p>
      </dgm:t>
    </dgm:pt>
    <dgm:pt modelId="{A3EA84DC-BD78-48B1-A89F-9BD38A67EB4F}" type="sibTrans" cxnId="{CDE99EA2-E015-4138-B6D7-485147F66753}">
      <dgm:prSet/>
      <dgm:spPr/>
      <dgm:t>
        <a:bodyPr/>
        <a:lstStyle/>
        <a:p>
          <a:endParaRPr lang="en-US"/>
        </a:p>
      </dgm:t>
    </dgm:pt>
    <dgm:pt modelId="{31375F60-9F4B-4933-AD36-624FE56B390D}">
      <dgm:prSet/>
      <dgm:spPr/>
      <dgm:t>
        <a:bodyPr/>
        <a:lstStyle/>
        <a:p>
          <a:r>
            <a:rPr lang="en-US" dirty="0" err="1"/>
            <a:t>Assimulation</a:t>
          </a:r>
          <a:endParaRPr lang="en-US" dirty="0"/>
        </a:p>
        <a:p>
          <a:endParaRPr lang="en-US" dirty="0"/>
        </a:p>
      </dgm:t>
    </dgm:pt>
    <dgm:pt modelId="{C9A4321A-9887-4F8C-B7BE-7B4C4FF7C01D}" type="parTrans" cxnId="{A5F4BBD7-5512-46F4-A7D4-601142665903}">
      <dgm:prSet/>
      <dgm:spPr/>
      <dgm:t>
        <a:bodyPr/>
        <a:lstStyle/>
        <a:p>
          <a:endParaRPr lang="en-US"/>
        </a:p>
      </dgm:t>
    </dgm:pt>
    <dgm:pt modelId="{923E34CB-9815-49E7-AAF3-0737099728BC}" type="sibTrans" cxnId="{A5F4BBD7-5512-46F4-A7D4-601142665903}">
      <dgm:prSet/>
      <dgm:spPr/>
      <dgm:t>
        <a:bodyPr/>
        <a:lstStyle/>
        <a:p>
          <a:endParaRPr lang="en-US"/>
        </a:p>
      </dgm:t>
    </dgm:pt>
    <dgm:pt modelId="{E939AA75-C03C-4DB5-A1BD-CD0A13EA7421}" type="pres">
      <dgm:prSet presAssocID="{3549946F-CFB1-4EF9-9AB2-862947BBF500}" presName="Name0" presStyleCnt="0">
        <dgm:presLayoutVars>
          <dgm:dir/>
          <dgm:animLvl val="lvl"/>
          <dgm:resizeHandles val="exact"/>
        </dgm:presLayoutVars>
      </dgm:prSet>
      <dgm:spPr/>
    </dgm:pt>
    <dgm:pt modelId="{E8C89108-45D1-4650-8D46-7AA86DB34F81}" type="pres">
      <dgm:prSet presAssocID="{FC7A9BDD-498E-4A59-BEC4-A4C76F675C69}" presName="linNode" presStyleCnt="0"/>
      <dgm:spPr/>
    </dgm:pt>
    <dgm:pt modelId="{870DC1D1-DF29-4AD5-80B4-8C863AD869E2}" type="pres">
      <dgm:prSet presAssocID="{FC7A9BDD-498E-4A59-BEC4-A4C76F675C69}" presName="parentText" presStyleLbl="node1" presStyleIdx="0" presStyleCnt="5">
        <dgm:presLayoutVars>
          <dgm:chMax val="1"/>
          <dgm:bulletEnabled val="1"/>
        </dgm:presLayoutVars>
      </dgm:prSet>
      <dgm:spPr/>
    </dgm:pt>
    <dgm:pt modelId="{FB37F667-8393-42FD-9352-631B7AC5ED7D}" type="pres">
      <dgm:prSet presAssocID="{38CF0DF3-E1E1-4DA9-8BF8-07870695B020}" presName="sp" presStyleCnt="0"/>
      <dgm:spPr/>
    </dgm:pt>
    <dgm:pt modelId="{7274CE97-AE59-4DB0-A47D-8D0DE33DC9C9}" type="pres">
      <dgm:prSet presAssocID="{A2777228-36B0-4891-9FCC-E57A8F6AF0BB}" presName="linNode" presStyleCnt="0"/>
      <dgm:spPr/>
    </dgm:pt>
    <dgm:pt modelId="{96BCA8C1-BFA9-485D-9217-02B061B56D0B}" type="pres">
      <dgm:prSet presAssocID="{A2777228-36B0-4891-9FCC-E57A8F6AF0BB}" presName="parentText" presStyleLbl="node1" presStyleIdx="1" presStyleCnt="5">
        <dgm:presLayoutVars>
          <dgm:chMax val="1"/>
          <dgm:bulletEnabled val="1"/>
        </dgm:presLayoutVars>
      </dgm:prSet>
      <dgm:spPr/>
    </dgm:pt>
    <dgm:pt modelId="{DD88BA82-3F94-4962-BDEB-7901A6DCC65E}" type="pres">
      <dgm:prSet presAssocID="{4EBE9A6D-8BB8-4EB5-96DB-E8FE9F982807}" presName="sp" presStyleCnt="0"/>
      <dgm:spPr/>
    </dgm:pt>
    <dgm:pt modelId="{0793D390-F57A-4C15-B15E-4E7D657DBCE9}" type="pres">
      <dgm:prSet presAssocID="{259F67F6-C469-4DDB-B8B8-C10F8DB9E817}" presName="linNode" presStyleCnt="0"/>
      <dgm:spPr/>
    </dgm:pt>
    <dgm:pt modelId="{77FC2A5D-DBCB-45E2-8680-2CCBCB727C29}" type="pres">
      <dgm:prSet presAssocID="{259F67F6-C469-4DDB-B8B8-C10F8DB9E817}" presName="parentText" presStyleLbl="node1" presStyleIdx="2" presStyleCnt="5">
        <dgm:presLayoutVars>
          <dgm:chMax val="1"/>
          <dgm:bulletEnabled val="1"/>
        </dgm:presLayoutVars>
      </dgm:prSet>
      <dgm:spPr/>
    </dgm:pt>
    <dgm:pt modelId="{3BE0340A-E4F7-417C-888B-6C8815607589}" type="pres">
      <dgm:prSet presAssocID="{A9C6B1DC-843A-44B8-BB0A-456F67521C4D}" presName="sp" presStyleCnt="0"/>
      <dgm:spPr/>
    </dgm:pt>
    <dgm:pt modelId="{35D7EAB5-9B58-4851-AB60-269EC7586B9B}" type="pres">
      <dgm:prSet presAssocID="{6A4D7BA6-6CF5-46DF-8FDE-A9F57C428588}" presName="linNode" presStyleCnt="0"/>
      <dgm:spPr/>
    </dgm:pt>
    <dgm:pt modelId="{FC4FEF48-F956-401A-B25A-4447A74504FD}" type="pres">
      <dgm:prSet presAssocID="{6A4D7BA6-6CF5-46DF-8FDE-A9F57C428588}" presName="parentText" presStyleLbl="node1" presStyleIdx="3" presStyleCnt="5">
        <dgm:presLayoutVars>
          <dgm:chMax val="1"/>
          <dgm:bulletEnabled val="1"/>
        </dgm:presLayoutVars>
      </dgm:prSet>
      <dgm:spPr/>
    </dgm:pt>
    <dgm:pt modelId="{404E82C6-D627-4CAB-BEA0-B8E033A16A7C}" type="pres">
      <dgm:prSet presAssocID="{A3EA84DC-BD78-48B1-A89F-9BD38A67EB4F}" presName="sp" presStyleCnt="0"/>
      <dgm:spPr/>
    </dgm:pt>
    <dgm:pt modelId="{3888A0D9-198A-4B99-9986-8034BF400013}" type="pres">
      <dgm:prSet presAssocID="{31375F60-9F4B-4933-AD36-624FE56B390D}" presName="linNode" presStyleCnt="0"/>
      <dgm:spPr/>
    </dgm:pt>
    <dgm:pt modelId="{A477A8A6-0484-4022-9D3F-3FDFB3E4CABF}" type="pres">
      <dgm:prSet presAssocID="{31375F60-9F4B-4933-AD36-624FE56B390D}" presName="parentText" presStyleLbl="node1" presStyleIdx="4" presStyleCnt="5">
        <dgm:presLayoutVars>
          <dgm:chMax val="1"/>
          <dgm:bulletEnabled val="1"/>
        </dgm:presLayoutVars>
      </dgm:prSet>
      <dgm:spPr/>
    </dgm:pt>
  </dgm:ptLst>
  <dgm:cxnLst>
    <dgm:cxn modelId="{659AC619-5FE5-4426-8E88-F49F47989E04}" type="presOf" srcId="{31375F60-9F4B-4933-AD36-624FE56B390D}" destId="{A477A8A6-0484-4022-9D3F-3FDFB3E4CABF}" srcOrd="0" destOrd="0" presId="urn:microsoft.com/office/officeart/2005/8/layout/vList5"/>
    <dgm:cxn modelId="{40583B22-5DA8-48E8-AF66-E906D0CC66FD}" srcId="{3549946F-CFB1-4EF9-9AB2-862947BBF500}" destId="{259F67F6-C469-4DDB-B8B8-C10F8DB9E817}" srcOrd="2" destOrd="0" parTransId="{62E71F30-4908-410B-8073-6DDB766F4B81}" sibTransId="{A9C6B1DC-843A-44B8-BB0A-456F67521C4D}"/>
    <dgm:cxn modelId="{6AF13F32-3CB1-41A6-A75B-29C6070EFFA4}" type="presOf" srcId="{6A4D7BA6-6CF5-46DF-8FDE-A9F57C428588}" destId="{FC4FEF48-F956-401A-B25A-4447A74504FD}" srcOrd="0" destOrd="0" presId="urn:microsoft.com/office/officeart/2005/8/layout/vList5"/>
    <dgm:cxn modelId="{F9518544-8999-417F-B376-B94D232B81D9}" type="presOf" srcId="{3549946F-CFB1-4EF9-9AB2-862947BBF500}" destId="{E939AA75-C03C-4DB5-A1BD-CD0A13EA7421}" srcOrd="0" destOrd="0" presId="urn:microsoft.com/office/officeart/2005/8/layout/vList5"/>
    <dgm:cxn modelId="{5EB78874-47F3-493A-92CD-1B7D7203DAC2}" srcId="{3549946F-CFB1-4EF9-9AB2-862947BBF500}" destId="{FC7A9BDD-498E-4A59-BEC4-A4C76F675C69}" srcOrd="0" destOrd="0" parTransId="{8AACBDD1-2F72-4A1F-8DAD-1808A47733EA}" sibTransId="{38CF0DF3-E1E1-4DA9-8BF8-07870695B020}"/>
    <dgm:cxn modelId="{36C96D85-8E5A-405D-9A28-5A0F2FFB610C}" srcId="{3549946F-CFB1-4EF9-9AB2-862947BBF500}" destId="{A2777228-36B0-4891-9FCC-E57A8F6AF0BB}" srcOrd="1" destOrd="0" parTransId="{40E4037B-9054-452F-8BFB-E2259C9B103E}" sibTransId="{4EBE9A6D-8BB8-4EB5-96DB-E8FE9F982807}"/>
    <dgm:cxn modelId="{4ED3EB8E-8801-4D17-A41F-94154294FB0B}" type="presOf" srcId="{FC7A9BDD-498E-4A59-BEC4-A4C76F675C69}" destId="{870DC1D1-DF29-4AD5-80B4-8C863AD869E2}" srcOrd="0" destOrd="0" presId="urn:microsoft.com/office/officeart/2005/8/layout/vList5"/>
    <dgm:cxn modelId="{CDE99EA2-E015-4138-B6D7-485147F66753}" srcId="{3549946F-CFB1-4EF9-9AB2-862947BBF500}" destId="{6A4D7BA6-6CF5-46DF-8FDE-A9F57C428588}" srcOrd="3" destOrd="0" parTransId="{1C507ED0-C6D0-4715-8339-58FBFF3DDA9B}" sibTransId="{A3EA84DC-BD78-48B1-A89F-9BD38A67EB4F}"/>
    <dgm:cxn modelId="{3A8274C5-6F1C-4599-A281-5065466B70CC}" type="presOf" srcId="{259F67F6-C469-4DDB-B8B8-C10F8DB9E817}" destId="{77FC2A5D-DBCB-45E2-8680-2CCBCB727C29}" srcOrd="0" destOrd="0" presId="urn:microsoft.com/office/officeart/2005/8/layout/vList5"/>
    <dgm:cxn modelId="{A5F4BBD7-5512-46F4-A7D4-601142665903}" srcId="{3549946F-CFB1-4EF9-9AB2-862947BBF500}" destId="{31375F60-9F4B-4933-AD36-624FE56B390D}" srcOrd="4" destOrd="0" parTransId="{C9A4321A-9887-4F8C-B7BE-7B4C4FF7C01D}" sibTransId="{923E34CB-9815-49E7-AAF3-0737099728BC}"/>
    <dgm:cxn modelId="{A035E6EB-1762-48F3-ACAF-AAB4E9230C25}" type="presOf" srcId="{A2777228-36B0-4891-9FCC-E57A8F6AF0BB}" destId="{96BCA8C1-BFA9-485D-9217-02B061B56D0B}" srcOrd="0" destOrd="0" presId="urn:microsoft.com/office/officeart/2005/8/layout/vList5"/>
    <dgm:cxn modelId="{990FDE03-5B98-43C4-BED9-C2D5777B54D4}" type="presParOf" srcId="{E939AA75-C03C-4DB5-A1BD-CD0A13EA7421}" destId="{E8C89108-45D1-4650-8D46-7AA86DB34F81}" srcOrd="0" destOrd="0" presId="urn:microsoft.com/office/officeart/2005/8/layout/vList5"/>
    <dgm:cxn modelId="{879B12C5-A2CA-494D-B56B-5B069DA4C6BE}" type="presParOf" srcId="{E8C89108-45D1-4650-8D46-7AA86DB34F81}" destId="{870DC1D1-DF29-4AD5-80B4-8C863AD869E2}" srcOrd="0" destOrd="0" presId="urn:microsoft.com/office/officeart/2005/8/layout/vList5"/>
    <dgm:cxn modelId="{89FA654D-EDED-4E1B-B5CC-8E2B22823822}" type="presParOf" srcId="{E939AA75-C03C-4DB5-A1BD-CD0A13EA7421}" destId="{FB37F667-8393-42FD-9352-631B7AC5ED7D}" srcOrd="1" destOrd="0" presId="urn:microsoft.com/office/officeart/2005/8/layout/vList5"/>
    <dgm:cxn modelId="{B84EF28D-9B86-4BAD-A1C8-352E7B576ABE}" type="presParOf" srcId="{E939AA75-C03C-4DB5-A1BD-CD0A13EA7421}" destId="{7274CE97-AE59-4DB0-A47D-8D0DE33DC9C9}" srcOrd="2" destOrd="0" presId="urn:microsoft.com/office/officeart/2005/8/layout/vList5"/>
    <dgm:cxn modelId="{F2FCD2F6-F0AA-40C9-A090-AE70A67ADFCF}" type="presParOf" srcId="{7274CE97-AE59-4DB0-A47D-8D0DE33DC9C9}" destId="{96BCA8C1-BFA9-485D-9217-02B061B56D0B}" srcOrd="0" destOrd="0" presId="urn:microsoft.com/office/officeart/2005/8/layout/vList5"/>
    <dgm:cxn modelId="{C1CDEAF4-6E7C-4BBA-946E-2E658A8E1338}" type="presParOf" srcId="{E939AA75-C03C-4DB5-A1BD-CD0A13EA7421}" destId="{DD88BA82-3F94-4962-BDEB-7901A6DCC65E}" srcOrd="3" destOrd="0" presId="urn:microsoft.com/office/officeart/2005/8/layout/vList5"/>
    <dgm:cxn modelId="{C268F496-5F1B-47D0-BF66-929F6A9D8217}" type="presParOf" srcId="{E939AA75-C03C-4DB5-A1BD-CD0A13EA7421}" destId="{0793D390-F57A-4C15-B15E-4E7D657DBCE9}" srcOrd="4" destOrd="0" presId="urn:microsoft.com/office/officeart/2005/8/layout/vList5"/>
    <dgm:cxn modelId="{5710DAA8-F225-458C-970A-FA601EE17BDB}" type="presParOf" srcId="{0793D390-F57A-4C15-B15E-4E7D657DBCE9}" destId="{77FC2A5D-DBCB-45E2-8680-2CCBCB727C29}" srcOrd="0" destOrd="0" presId="urn:microsoft.com/office/officeart/2005/8/layout/vList5"/>
    <dgm:cxn modelId="{9CE3A95F-1AB6-4B3E-AE95-8C10B1834E54}" type="presParOf" srcId="{E939AA75-C03C-4DB5-A1BD-CD0A13EA7421}" destId="{3BE0340A-E4F7-417C-888B-6C8815607589}" srcOrd="5" destOrd="0" presId="urn:microsoft.com/office/officeart/2005/8/layout/vList5"/>
    <dgm:cxn modelId="{91A43B35-977A-4734-968E-FD03C065BD96}" type="presParOf" srcId="{E939AA75-C03C-4DB5-A1BD-CD0A13EA7421}" destId="{35D7EAB5-9B58-4851-AB60-269EC7586B9B}" srcOrd="6" destOrd="0" presId="urn:microsoft.com/office/officeart/2005/8/layout/vList5"/>
    <dgm:cxn modelId="{8492C2DA-89F3-4D16-A5E1-234EF211B373}" type="presParOf" srcId="{35D7EAB5-9B58-4851-AB60-269EC7586B9B}" destId="{FC4FEF48-F956-401A-B25A-4447A74504FD}" srcOrd="0" destOrd="0" presId="urn:microsoft.com/office/officeart/2005/8/layout/vList5"/>
    <dgm:cxn modelId="{A9C1A3AA-6F5F-42DE-B2E2-C5C6F5A3C099}" type="presParOf" srcId="{E939AA75-C03C-4DB5-A1BD-CD0A13EA7421}" destId="{404E82C6-D627-4CAB-BEA0-B8E033A16A7C}" srcOrd="7" destOrd="0" presId="urn:microsoft.com/office/officeart/2005/8/layout/vList5"/>
    <dgm:cxn modelId="{999708B9-DD04-4682-8137-4B747FA95A9F}" type="presParOf" srcId="{E939AA75-C03C-4DB5-A1BD-CD0A13EA7421}" destId="{3888A0D9-198A-4B99-9986-8034BF400013}" srcOrd="8" destOrd="0" presId="urn:microsoft.com/office/officeart/2005/8/layout/vList5"/>
    <dgm:cxn modelId="{02BA2FE5-A8FE-43BE-B144-93B7FC3EDC7B}" type="presParOf" srcId="{3888A0D9-198A-4B99-9986-8034BF400013}" destId="{A477A8A6-0484-4022-9D3F-3FDFB3E4CAB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DC1D1-DF29-4AD5-80B4-8C863AD869E2}">
      <dsp:nvSpPr>
        <dsp:cNvPr id="0" name=""/>
        <dsp:cNvSpPr/>
      </dsp:nvSpPr>
      <dsp:spPr>
        <a:xfrm>
          <a:off x="3154621" y="1846"/>
          <a:ext cx="3548948" cy="807266"/>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Antiquity</a:t>
          </a:r>
        </a:p>
      </dsp:txBody>
      <dsp:txXfrm>
        <a:off x="3194028" y="41253"/>
        <a:ext cx="3470134" cy="728452"/>
      </dsp:txXfrm>
    </dsp:sp>
    <dsp:sp modelId="{96BCA8C1-BFA9-485D-9217-02B061B56D0B}">
      <dsp:nvSpPr>
        <dsp:cNvPr id="0" name=""/>
        <dsp:cNvSpPr/>
      </dsp:nvSpPr>
      <dsp:spPr>
        <a:xfrm>
          <a:off x="3154621" y="849476"/>
          <a:ext cx="3548948" cy="807266"/>
        </a:xfrm>
        <a:prstGeom prst="roundRect">
          <a:avLst/>
        </a:prstGeom>
        <a:solidFill>
          <a:schemeClr val="accent5">
            <a:hueOff val="-4767289"/>
            <a:satOff val="1257"/>
            <a:lumOff val="63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Accolades</a:t>
          </a:r>
        </a:p>
      </dsp:txBody>
      <dsp:txXfrm>
        <a:off x="3194028" y="888883"/>
        <a:ext cx="3470134" cy="728452"/>
      </dsp:txXfrm>
    </dsp:sp>
    <dsp:sp modelId="{77FC2A5D-DBCB-45E2-8680-2CCBCB727C29}">
      <dsp:nvSpPr>
        <dsp:cNvPr id="0" name=""/>
        <dsp:cNvSpPr/>
      </dsp:nvSpPr>
      <dsp:spPr>
        <a:xfrm>
          <a:off x="3154621" y="1697105"/>
          <a:ext cx="3548948" cy="807266"/>
        </a:xfrm>
        <a:prstGeom prst="roundRect">
          <a:avLst/>
        </a:prstGeom>
        <a:solidFill>
          <a:schemeClr val="accent5">
            <a:hueOff val="-9534578"/>
            <a:satOff val="2515"/>
            <a:lumOff val="127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Admonishments</a:t>
          </a:r>
        </a:p>
      </dsp:txBody>
      <dsp:txXfrm>
        <a:off x="3194028" y="1736512"/>
        <a:ext cx="3470134" cy="728452"/>
      </dsp:txXfrm>
    </dsp:sp>
    <dsp:sp modelId="{FC4FEF48-F956-401A-B25A-4447A74504FD}">
      <dsp:nvSpPr>
        <dsp:cNvPr id="0" name=""/>
        <dsp:cNvSpPr/>
      </dsp:nvSpPr>
      <dsp:spPr>
        <a:xfrm>
          <a:off x="3154621" y="2544735"/>
          <a:ext cx="3548948" cy="807266"/>
        </a:xfrm>
        <a:prstGeom prst="roundRect">
          <a:avLst/>
        </a:prstGeom>
        <a:solidFill>
          <a:schemeClr val="accent5">
            <a:hueOff val="-14301867"/>
            <a:satOff val="3772"/>
            <a:lumOff val="1912"/>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Announcement</a:t>
          </a:r>
        </a:p>
      </dsp:txBody>
      <dsp:txXfrm>
        <a:off x="3194028" y="2584142"/>
        <a:ext cx="3470134" cy="728452"/>
      </dsp:txXfrm>
    </dsp:sp>
    <dsp:sp modelId="{A477A8A6-0484-4022-9D3F-3FDFB3E4CABF}">
      <dsp:nvSpPr>
        <dsp:cNvPr id="0" name=""/>
        <dsp:cNvSpPr/>
      </dsp:nvSpPr>
      <dsp:spPr>
        <a:xfrm>
          <a:off x="3154621" y="3392365"/>
          <a:ext cx="3548948" cy="807266"/>
        </a:xfrm>
        <a:prstGeom prst="roundRect">
          <a:avLst/>
        </a:prstGeom>
        <a:solidFill>
          <a:schemeClr val="accent5">
            <a:hueOff val="-19069156"/>
            <a:satOff val="5029"/>
            <a:lumOff val="254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err="1"/>
            <a:t>Assimulation</a:t>
          </a:r>
          <a:endParaRPr lang="en-US" sz="1900" kern="1200" dirty="0"/>
        </a:p>
        <a:p>
          <a:pPr marL="0" lvl="0" indent="0" algn="ctr" defTabSz="844550">
            <a:lnSpc>
              <a:spcPct val="90000"/>
            </a:lnSpc>
            <a:spcBef>
              <a:spcPct val="0"/>
            </a:spcBef>
            <a:spcAft>
              <a:spcPct val="35000"/>
            </a:spcAft>
            <a:buNone/>
          </a:pPr>
          <a:endParaRPr lang="en-US" sz="1900" kern="1200" dirty="0"/>
        </a:p>
      </dsp:txBody>
      <dsp:txXfrm>
        <a:off x="3194028" y="3431772"/>
        <a:ext cx="3470134" cy="7284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A5C20BB3-3CCB-4FE5-991B-82F6BCB48AF3}" type="datetimeFigureOut">
              <a:rPr lang="en-US" smtClean="0"/>
              <a:t>7/14/2023</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40464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QuickStarter has created an outline to help you get started on your presentation. Some slides include information here in the notes to provide additional topics for you to research.</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140464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253684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7/14/2023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05139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140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6289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882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585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6071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7/14/2023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2705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7/14/2023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8675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7/14/2023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520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3530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665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7/14/2023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0222924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7/14/2023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8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Revelation+2%3A1b-3&amp;version=NKJV#fen-NKJV-30720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 name="Picture 10" descr="A white and gold cover with a round image&#10;&#10;Description automatically generated">
            <a:extLst>
              <a:ext uri="{FF2B5EF4-FFF2-40B4-BE49-F238E27FC236}">
                <a16:creationId xmlns:a16="http://schemas.microsoft.com/office/drawing/2014/main" id="{D3587238-9726-158D-699D-A08BCB11202E}"/>
              </a:ext>
            </a:extLst>
          </p:cNvPr>
          <p:cNvPicPr>
            <a:picLocks noChangeAspect="1"/>
          </p:cNvPicPr>
          <p:nvPr/>
        </p:nvPicPr>
        <p:blipFill rotWithShape="1">
          <a:blip r:embed="rId3"/>
          <a:srcRect t="4897" r="2" b="1257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6" name="Group 15">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7" name="Freeform: Shape 16">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9" name="Group 18">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3" name="Freeform: Shape 22">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9">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5" name="Freeform: Shape 20">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1">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37486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2618" y="365760"/>
            <a:ext cx="10764982" cy="1325562"/>
          </a:xfrm>
        </p:spPr>
        <p:txBody>
          <a:bodyPr>
            <a:normAutofit/>
          </a:bodyPr>
          <a:lstStyle/>
          <a:p>
            <a:pPr algn="ctr"/>
            <a:r>
              <a:rPr lang="en-US" dirty="0">
                <a:latin typeface="Times New Roman" panose="02020603050405020304" pitchFamily="18" charset="0"/>
                <a:cs typeface="Times New Roman" panose="02020603050405020304" pitchFamily="18" charset="0"/>
              </a:rPr>
              <a:t>Admonishments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6968ADC6-0D92-BA54-D7C0-A61B0CDADB2E}"/>
              </a:ext>
            </a:extLst>
          </p:cNvPr>
          <p:cNvSpPr txBox="1"/>
          <p:nvPr/>
        </p:nvSpPr>
        <p:spPr>
          <a:xfrm>
            <a:off x="138545" y="1166336"/>
            <a:ext cx="10945092" cy="1046440"/>
          </a:xfrm>
          <a:prstGeom prst="rect">
            <a:avLst/>
          </a:prstGeom>
          <a:noFill/>
        </p:spPr>
        <p:txBody>
          <a:bodyPr wrap="square">
            <a:spAutoFit/>
          </a:bodyPr>
          <a:lstStyle/>
          <a:p>
            <a:r>
              <a:rPr lang="en-US" sz="2400" b="1" i="0" baseline="30000" dirty="0">
                <a:effectLst/>
                <a:latin typeface="Times New Roman" panose="02020603050405020304" pitchFamily="18" charset="0"/>
                <a:cs typeface="Times New Roman" panose="02020603050405020304" pitchFamily="18" charset="0"/>
              </a:rPr>
              <a:t>4 </a:t>
            </a:r>
            <a:r>
              <a:rPr lang="en-US" b="0" i="0" dirty="0">
                <a:effectLst/>
                <a:latin typeface="Times New Roman" panose="02020603050405020304" pitchFamily="18" charset="0"/>
                <a:cs typeface="Times New Roman" panose="02020603050405020304" pitchFamily="18" charset="0"/>
              </a:rPr>
              <a:t>Nevertheless I have </a:t>
            </a:r>
            <a:r>
              <a:rPr lang="en-US" b="0" i="1" dirty="0">
                <a:effectLst/>
                <a:latin typeface="Times New Roman" panose="02020603050405020304" pitchFamily="18" charset="0"/>
                <a:cs typeface="Times New Roman" panose="02020603050405020304" pitchFamily="18" charset="0"/>
              </a:rPr>
              <a:t>this</a:t>
            </a:r>
            <a:r>
              <a:rPr lang="en-US" b="0" i="0" dirty="0">
                <a:effectLst/>
                <a:latin typeface="Times New Roman" panose="02020603050405020304" pitchFamily="18" charset="0"/>
                <a:cs typeface="Times New Roman" panose="02020603050405020304" pitchFamily="18" charset="0"/>
              </a:rPr>
              <a:t> against you, that you have left your first love.</a:t>
            </a:r>
            <a:br>
              <a:rPr lang="en-US" b="0" i="0" dirty="0">
                <a:effectLst/>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a:t>
            </a:r>
            <a:r>
              <a:rPr lang="en-US" sz="2400" i="0" baseline="30000" dirty="0">
                <a:effectLst/>
                <a:latin typeface="Times New Roman" panose="02020603050405020304" pitchFamily="18" charset="0"/>
                <a:cs typeface="Times New Roman" panose="02020603050405020304" pitchFamily="18" charset="0"/>
              </a:rPr>
              <a:t>5 </a:t>
            </a:r>
            <a:r>
              <a:rPr lang="en-US" sz="2400" i="0" dirty="0">
                <a:effectLst/>
                <a:latin typeface="Times New Roman" panose="02020603050405020304" pitchFamily="18" charset="0"/>
                <a:cs typeface="Times New Roman" panose="02020603050405020304" pitchFamily="18" charset="0"/>
              </a:rPr>
              <a:t>Remember therefore from where you have fallen; repent and do the first works, </a:t>
            </a:r>
            <a:r>
              <a:rPr lang="en-US" i="0" dirty="0">
                <a:effectLst/>
                <a:latin typeface="Times New Roman" panose="02020603050405020304" pitchFamily="18" charset="0"/>
                <a:cs typeface="Times New Roman" panose="02020603050405020304" pitchFamily="18" charset="0"/>
              </a:rPr>
              <a:t>or else I will come to you quickly and remove your lampstand from its place—unless you repent.</a:t>
            </a:r>
            <a:endParaRPr lang="en-US" sz="2400" dirty="0"/>
          </a:p>
        </p:txBody>
      </p:sp>
      <p:sp>
        <p:nvSpPr>
          <p:cNvPr id="6" name="TextBox 5">
            <a:extLst>
              <a:ext uri="{FF2B5EF4-FFF2-40B4-BE49-F238E27FC236}">
                <a16:creationId xmlns:a16="http://schemas.microsoft.com/office/drawing/2014/main" id="{F439AA0F-4AE4-6EA2-F187-47FE53C204F1}"/>
              </a:ext>
            </a:extLst>
          </p:cNvPr>
          <p:cNvSpPr txBox="1"/>
          <p:nvPr/>
        </p:nvSpPr>
        <p:spPr>
          <a:xfrm>
            <a:off x="4197928" y="2105561"/>
            <a:ext cx="8298873"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Requirements</a:t>
            </a:r>
          </a:p>
          <a:p>
            <a:endParaRPr lang="en-US" sz="4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6F31301-9D17-4053-1CE0-05148F8934EE}"/>
              </a:ext>
            </a:extLst>
          </p:cNvPr>
          <p:cNvSpPr txBox="1"/>
          <p:nvPr/>
        </p:nvSpPr>
        <p:spPr>
          <a:xfrm>
            <a:off x="689083" y="2449354"/>
            <a:ext cx="10491536" cy="501675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2512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2618" y="365760"/>
            <a:ext cx="10764982" cy="1325562"/>
          </a:xfrm>
        </p:spPr>
        <p:txBody>
          <a:bodyPr>
            <a:normAutofit/>
          </a:bodyPr>
          <a:lstStyle/>
          <a:p>
            <a:pPr algn="ctr"/>
            <a:r>
              <a:rPr lang="en-US" dirty="0">
                <a:latin typeface="Times New Roman" panose="02020603050405020304" pitchFamily="18" charset="0"/>
                <a:cs typeface="Times New Roman" panose="02020603050405020304" pitchFamily="18" charset="0"/>
              </a:rPr>
              <a:t>Admonishments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6968ADC6-0D92-BA54-D7C0-A61B0CDADB2E}"/>
              </a:ext>
            </a:extLst>
          </p:cNvPr>
          <p:cNvSpPr txBox="1"/>
          <p:nvPr/>
        </p:nvSpPr>
        <p:spPr>
          <a:xfrm>
            <a:off x="138545" y="1166336"/>
            <a:ext cx="10945092" cy="1107996"/>
          </a:xfrm>
          <a:prstGeom prst="rect">
            <a:avLst/>
          </a:prstGeom>
          <a:noFill/>
        </p:spPr>
        <p:txBody>
          <a:bodyPr wrap="square">
            <a:spAutoFit/>
          </a:bodyPr>
          <a:lstStyle/>
          <a:p>
            <a:r>
              <a:rPr lang="en-US" b="1" i="0" baseline="30000" dirty="0">
                <a:effectLst/>
                <a:latin typeface="Times New Roman" panose="02020603050405020304" pitchFamily="18" charset="0"/>
                <a:cs typeface="Times New Roman" panose="02020603050405020304" pitchFamily="18" charset="0"/>
              </a:rPr>
              <a:t>4 </a:t>
            </a:r>
            <a:r>
              <a:rPr lang="en-US" b="0" i="0" dirty="0">
                <a:effectLst/>
                <a:latin typeface="Times New Roman" panose="02020603050405020304" pitchFamily="18" charset="0"/>
                <a:cs typeface="Times New Roman" panose="02020603050405020304" pitchFamily="18" charset="0"/>
              </a:rPr>
              <a:t>Nevertheless I have </a:t>
            </a:r>
            <a:r>
              <a:rPr lang="en-US" b="0" i="1" dirty="0">
                <a:effectLst/>
                <a:latin typeface="Times New Roman" panose="02020603050405020304" pitchFamily="18" charset="0"/>
                <a:cs typeface="Times New Roman" panose="02020603050405020304" pitchFamily="18" charset="0"/>
              </a:rPr>
              <a:t>this</a:t>
            </a:r>
            <a:r>
              <a:rPr lang="en-US" b="0" i="0" dirty="0">
                <a:effectLst/>
                <a:latin typeface="Times New Roman" panose="02020603050405020304" pitchFamily="18" charset="0"/>
                <a:cs typeface="Times New Roman" panose="02020603050405020304" pitchFamily="18" charset="0"/>
              </a:rPr>
              <a:t> against you, that you have left your first love.</a:t>
            </a:r>
            <a:br>
              <a:rPr lang="en-US" b="0" i="0" dirty="0">
                <a:effectLst/>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a:t>
            </a:r>
            <a:r>
              <a:rPr lang="en-US" b="1" i="0" baseline="30000" dirty="0">
                <a:effectLst/>
                <a:latin typeface="Times New Roman" panose="02020603050405020304" pitchFamily="18" charset="0"/>
                <a:cs typeface="Times New Roman" panose="02020603050405020304" pitchFamily="18" charset="0"/>
              </a:rPr>
              <a:t>5 </a:t>
            </a:r>
            <a:r>
              <a:rPr lang="en-US" b="0" i="0" dirty="0">
                <a:effectLst/>
                <a:latin typeface="Times New Roman" panose="02020603050405020304" pitchFamily="18" charset="0"/>
                <a:cs typeface="Times New Roman" panose="02020603050405020304" pitchFamily="18" charset="0"/>
              </a:rPr>
              <a:t>Remember therefore from where you have fallen; repent and do the first works, </a:t>
            </a:r>
            <a:r>
              <a:rPr lang="en-US" sz="2400" b="1" i="0" dirty="0">
                <a:effectLst/>
                <a:latin typeface="Times New Roman" panose="02020603050405020304" pitchFamily="18" charset="0"/>
                <a:cs typeface="Times New Roman" panose="02020603050405020304" pitchFamily="18" charset="0"/>
              </a:rPr>
              <a:t>or else I will come to you quickly and remove your lampstand from its place—unless you repent.</a:t>
            </a:r>
            <a:endParaRPr lang="en-US" b="1" dirty="0"/>
          </a:p>
        </p:txBody>
      </p:sp>
      <p:sp>
        <p:nvSpPr>
          <p:cNvPr id="6" name="TextBox 5">
            <a:extLst>
              <a:ext uri="{FF2B5EF4-FFF2-40B4-BE49-F238E27FC236}">
                <a16:creationId xmlns:a16="http://schemas.microsoft.com/office/drawing/2014/main" id="{F439AA0F-4AE4-6EA2-F187-47FE53C204F1}"/>
              </a:ext>
            </a:extLst>
          </p:cNvPr>
          <p:cNvSpPr txBox="1"/>
          <p:nvPr/>
        </p:nvSpPr>
        <p:spPr>
          <a:xfrm>
            <a:off x="4087091" y="2274332"/>
            <a:ext cx="8298873"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Repercussions</a:t>
            </a:r>
          </a:p>
          <a:p>
            <a:endParaRPr lang="en-US" sz="4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A6BD810-4670-ED84-E939-8C2CE28E295F}"/>
              </a:ext>
            </a:extLst>
          </p:cNvPr>
          <p:cNvSpPr txBox="1"/>
          <p:nvPr/>
        </p:nvSpPr>
        <p:spPr>
          <a:xfrm>
            <a:off x="592100" y="2502962"/>
            <a:ext cx="10491536" cy="501675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059326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3906" y="111214"/>
            <a:ext cx="9692640" cy="1325562"/>
          </a:xfrm>
        </p:spPr>
        <p:txBody>
          <a:bodyPr>
            <a:normAutofit/>
          </a:bodyPr>
          <a:lstStyle/>
          <a:p>
            <a:pPr algn="ctr"/>
            <a:r>
              <a:rPr lang="en-US" dirty="0"/>
              <a:t>Announcement</a:t>
            </a: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709A3CDE-E392-1E7C-F562-B08011D81852}"/>
              </a:ext>
            </a:extLst>
          </p:cNvPr>
          <p:cNvSpPr txBox="1"/>
          <p:nvPr/>
        </p:nvSpPr>
        <p:spPr>
          <a:xfrm>
            <a:off x="540327" y="1436776"/>
            <a:ext cx="10196946" cy="1200329"/>
          </a:xfrm>
          <a:prstGeom prst="rect">
            <a:avLst/>
          </a:prstGeom>
          <a:noFill/>
        </p:spPr>
        <p:txBody>
          <a:bodyPr wrap="square">
            <a:spAutoFit/>
          </a:bodyPr>
          <a:lstStyle/>
          <a:p>
            <a:r>
              <a:rPr lang="en-US" sz="2400" b="1" i="0" baseline="30000" dirty="0">
                <a:effectLst/>
                <a:latin typeface="Times New Roman" panose="02020603050405020304" pitchFamily="18" charset="0"/>
                <a:cs typeface="Times New Roman" panose="02020603050405020304" pitchFamily="18" charset="0"/>
              </a:rPr>
              <a:t>7 </a:t>
            </a:r>
            <a:r>
              <a:rPr lang="en-US" sz="2400" b="0" i="0" dirty="0">
                <a:effectLst/>
                <a:latin typeface="Times New Roman" panose="02020603050405020304" pitchFamily="18" charset="0"/>
                <a:cs typeface="Times New Roman" panose="02020603050405020304" pitchFamily="18" charset="0"/>
              </a:rPr>
              <a:t>“He who has an ear, let him hear what the Spirit says to the churches. To him who overcomes I will give to eat from the tree of life, which is in the midst of the Paradise of God.” ’</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BF74E27-BD37-B1A1-B210-BDA560E52D08}"/>
              </a:ext>
            </a:extLst>
          </p:cNvPr>
          <p:cNvSpPr txBox="1"/>
          <p:nvPr/>
        </p:nvSpPr>
        <p:spPr>
          <a:xfrm>
            <a:off x="714458" y="2441407"/>
            <a:ext cx="10491536" cy="501675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41341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2" y="365760"/>
            <a:ext cx="9692640" cy="1325562"/>
          </a:xfrm>
        </p:spPr>
        <p:txBody>
          <a:bodyPr>
            <a:normAutofit/>
          </a:bodyPr>
          <a:lstStyle/>
          <a:p>
            <a:r>
              <a:rPr lang="en-US" dirty="0"/>
              <a:t>Assimilation</a:t>
            </a: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C4E47097-CE8C-7EF7-5B93-2DE9C33879D7}"/>
              </a:ext>
            </a:extLst>
          </p:cNvPr>
          <p:cNvSpPr txBox="1"/>
          <p:nvPr/>
        </p:nvSpPr>
        <p:spPr>
          <a:xfrm>
            <a:off x="666474" y="1841242"/>
            <a:ext cx="10491536" cy="501675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43430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E733A7-7DEB-EF95-C616-9E71CB0A9CC5}"/>
              </a:ext>
            </a:extLst>
          </p:cNvPr>
          <p:cNvPicPr>
            <a:picLocks noChangeAspect="1"/>
          </p:cNvPicPr>
          <p:nvPr/>
        </p:nvPicPr>
        <p:blipFill>
          <a:blip r:embed="rId2"/>
          <a:stretch>
            <a:fillRect/>
          </a:stretch>
        </p:blipFill>
        <p:spPr>
          <a:xfrm>
            <a:off x="0" y="100639"/>
            <a:ext cx="11278225" cy="6528761"/>
          </a:xfrm>
          <a:prstGeom prst="rect">
            <a:avLst/>
          </a:prstGeom>
        </p:spPr>
      </p:pic>
    </p:spTree>
    <p:extLst>
      <p:ext uri="{BB962C8B-B14F-4D97-AF65-F5344CB8AC3E}">
        <p14:creationId xmlns:p14="http://schemas.microsoft.com/office/powerpoint/2010/main" val="3892652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CD543-09B5-0AA1-4D69-402FC668DF70}"/>
              </a:ext>
            </a:extLst>
          </p:cNvPr>
          <p:cNvSpPr txBox="1"/>
          <p:nvPr/>
        </p:nvSpPr>
        <p:spPr>
          <a:xfrm>
            <a:off x="1717964" y="263236"/>
            <a:ext cx="8465128" cy="769441"/>
          </a:xfrm>
          <a:prstGeom prst="rect">
            <a:avLst/>
          </a:prstGeom>
          <a:noFill/>
        </p:spPr>
        <p:txBody>
          <a:bodyPr wrap="square" rtlCol="0">
            <a:spAutoFit/>
          </a:bodyPr>
          <a:lstStyle/>
          <a:p>
            <a:pPr algn="ctr"/>
            <a:r>
              <a:rPr lang="en-US" sz="4400" cap="small" dirty="0"/>
              <a:t>Antiquity </a:t>
            </a:r>
          </a:p>
        </p:txBody>
      </p:sp>
      <p:sp>
        <p:nvSpPr>
          <p:cNvPr id="8" name="TextBox 7">
            <a:extLst>
              <a:ext uri="{FF2B5EF4-FFF2-40B4-BE49-F238E27FC236}">
                <a16:creationId xmlns:a16="http://schemas.microsoft.com/office/drawing/2014/main" id="{52DCCDA4-CC14-055B-EC9B-B18EFD1867C6}"/>
              </a:ext>
            </a:extLst>
          </p:cNvPr>
          <p:cNvSpPr txBox="1"/>
          <p:nvPr/>
        </p:nvSpPr>
        <p:spPr>
          <a:xfrm>
            <a:off x="803564" y="2005584"/>
            <a:ext cx="10861963"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city of Smyrna is located in modern day Turkey. 40 miles north of Ephesus</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Founded by Alexander the Great</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 great trading city with a population of 2.8 million</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Celebrated schools of medicine and science</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Was the hub of Armenian and Greek culture</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Economic system included the oldest of antient coinage. It became the coinage used for the entire nation of Asia-Minor</a:t>
            </a:r>
          </a:p>
        </p:txBody>
      </p:sp>
    </p:spTree>
    <p:extLst>
      <p:ext uri="{BB962C8B-B14F-4D97-AF65-F5344CB8AC3E}">
        <p14:creationId xmlns:p14="http://schemas.microsoft.com/office/powerpoint/2010/main" val="40576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80">
                                          <p:stCondLst>
                                            <p:cond delay="0"/>
                                          </p:stCondLst>
                                        </p:cTn>
                                        <p:tgtEl>
                                          <p:spTgt spid="8">
                                            <p:txEl>
                                              <p:pRg st="1" end="1"/>
                                            </p:txEl>
                                          </p:spTgt>
                                        </p:tgtEl>
                                      </p:cBhvr>
                                    </p:animEffect>
                                    <p:anim calcmode="lin" valueType="num">
                                      <p:cBhvr>
                                        <p:cTn id="26"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xEl>
                                              <p:pRg st="1" end="1"/>
                                            </p:txEl>
                                          </p:spTgt>
                                        </p:tgtEl>
                                      </p:cBhvr>
                                      <p:to x="100000" y="60000"/>
                                    </p:animScale>
                                    <p:animScale>
                                      <p:cBhvr>
                                        <p:cTn id="32" dur="166" decel="50000">
                                          <p:stCondLst>
                                            <p:cond delay="676"/>
                                          </p:stCondLst>
                                        </p:cTn>
                                        <p:tgtEl>
                                          <p:spTgt spid="8">
                                            <p:txEl>
                                              <p:pRg st="1" end="1"/>
                                            </p:txEl>
                                          </p:spTgt>
                                        </p:tgtEl>
                                      </p:cBhvr>
                                      <p:to x="100000" y="100000"/>
                                    </p:animScale>
                                    <p:animScale>
                                      <p:cBhvr>
                                        <p:cTn id="33" dur="26">
                                          <p:stCondLst>
                                            <p:cond delay="1312"/>
                                          </p:stCondLst>
                                        </p:cTn>
                                        <p:tgtEl>
                                          <p:spTgt spid="8">
                                            <p:txEl>
                                              <p:pRg st="1" end="1"/>
                                            </p:txEl>
                                          </p:spTgt>
                                        </p:tgtEl>
                                      </p:cBhvr>
                                      <p:to x="100000" y="80000"/>
                                    </p:animScale>
                                    <p:animScale>
                                      <p:cBhvr>
                                        <p:cTn id="34" dur="166" decel="50000">
                                          <p:stCondLst>
                                            <p:cond delay="1338"/>
                                          </p:stCondLst>
                                        </p:cTn>
                                        <p:tgtEl>
                                          <p:spTgt spid="8">
                                            <p:txEl>
                                              <p:pRg st="1" end="1"/>
                                            </p:txEl>
                                          </p:spTgt>
                                        </p:tgtEl>
                                      </p:cBhvr>
                                      <p:to x="100000" y="100000"/>
                                    </p:animScale>
                                    <p:animScale>
                                      <p:cBhvr>
                                        <p:cTn id="35" dur="26">
                                          <p:stCondLst>
                                            <p:cond delay="1642"/>
                                          </p:stCondLst>
                                        </p:cTn>
                                        <p:tgtEl>
                                          <p:spTgt spid="8">
                                            <p:txEl>
                                              <p:pRg st="1" end="1"/>
                                            </p:txEl>
                                          </p:spTgt>
                                        </p:tgtEl>
                                      </p:cBhvr>
                                      <p:to x="100000" y="90000"/>
                                    </p:animScale>
                                    <p:animScale>
                                      <p:cBhvr>
                                        <p:cTn id="36" dur="166" decel="50000">
                                          <p:stCondLst>
                                            <p:cond delay="1668"/>
                                          </p:stCondLst>
                                        </p:cTn>
                                        <p:tgtEl>
                                          <p:spTgt spid="8">
                                            <p:txEl>
                                              <p:pRg st="1" end="1"/>
                                            </p:txEl>
                                          </p:spTgt>
                                        </p:tgtEl>
                                      </p:cBhvr>
                                      <p:to x="100000" y="100000"/>
                                    </p:animScale>
                                    <p:animScale>
                                      <p:cBhvr>
                                        <p:cTn id="37" dur="26">
                                          <p:stCondLst>
                                            <p:cond delay="1808"/>
                                          </p:stCondLst>
                                        </p:cTn>
                                        <p:tgtEl>
                                          <p:spTgt spid="8">
                                            <p:txEl>
                                              <p:pRg st="1" end="1"/>
                                            </p:txEl>
                                          </p:spTgt>
                                        </p:tgtEl>
                                      </p:cBhvr>
                                      <p:to x="100000" y="95000"/>
                                    </p:animScale>
                                    <p:animScale>
                                      <p:cBhvr>
                                        <p:cTn id="38" dur="166" decel="50000">
                                          <p:stCondLst>
                                            <p:cond delay="1834"/>
                                          </p:stCondLst>
                                        </p:cTn>
                                        <p:tgtEl>
                                          <p:spTgt spid="8">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wipe(down)">
                                      <p:cBhvr>
                                        <p:cTn id="43" dur="580">
                                          <p:stCondLst>
                                            <p:cond delay="0"/>
                                          </p:stCondLst>
                                        </p:cTn>
                                        <p:tgtEl>
                                          <p:spTgt spid="8">
                                            <p:txEl>
                                              <p:pRg st="2" end="2"/>
                                            </p:txEl>
                                          </p:spTgt>
                                        </p:tgtEl>
                                      </p:cBhvr>
                                    </p:animEffect>
                                    <p:anim calcmode="lin" valueType="num">
                                      <p:cBhvr>
                                        <p:cTn id="44"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xEl>
                                              <p:pRg st="2" end="2"/>
                                            </p:txEl>
                                          </p:spTgt>
                                        </p:tgtEl>
                                      </p:cBhvr>
                                      <p:to x="100000" y="60000"/>
                                    </p:animScale>
                                    <p:animScale>
                                      <p:cBhvr>
                                        <p:cTn id="50" dur="166" decel="50000">
                                          <p:stCondLst>
                                            <p:cond delay="676"/>
                                          </p:stCondLst>
                                        </p:cTn>
                                        <p:tgtEl>
                                          <p:spTgt spid="8">
                                            <p:txEl>
                                              <p:pRg st="2" end="2"/>
                                            </p:txEl>
                                          </p:spTgt>
                                        </p:tgtEl>
                                      </p:cBhvr>
                                      <p:to x="100000" y="100000"/>
                                    </p:animScale>
                                    <p:animScale>
                                      <p:cBhvr>
                                        <p:cTn id="51" dur="26">
                                          <p:stCondLst>
                                            <p:cond delay="1312"/>
                                          </p:stCondLst>
                                        </p:cTn>
                                        <p:tgtEl>
                                          <p:spTgt spid="8">
                                            <p:txEl>
                                              <p:pRg st="2" end="2"/>
                                            </p:txEl>
                                          </p:spTgt>
                                        </p:tgtEl>
                                      </p:cBhvr>
                                      <p:to x="100000" y="80000"/>
                                    </p:animScale>
                                    <p:animScale>
                                      <p:cBhvr>
                                        <p:cTn id="52" dur="166" decel="50000">
                                          <p:stCondLst>
                                            <p:cond delay="1338"/>
                                          </p:stCondLst>
                                        </p:cTn>
                                        <p:tgtEl>
                                          <p:spTgt spid="8">
                                            <p:txEl>
                                              <p:pRg st="2" end="2"/>
                                            </p:txEl>
                                          </p:spTgt>
                                        </p:tgtEl>
                                      </p:cBhvr>
                                      <p:to x="100000" y="100000"/>
                                    </p:animScale>
                                    <p:animScale>
                                      <p:cBhvr>
                                        <p:cTn id="53" dur="26">
                                          <p:stCondLst>
                                            <p:cond delay="1642"/>
                                          </p:stCondLst>
                                        </p:cTn>
                                        <p:tgtEl>
                                          <p:spTgt spid="8">
                                            <p:txEl>
                                              <p:pRg st="2" end="2"/>
                                            </p:txEl>
                                          </p:spTgt>
                                        </p:tgtEl>
                                      </p:cBhvr>
                                      <p:to x="100000" y="90000"/>
                                    </p:animScale>
                                    <p:animScale>
                                      <p:cBhvr>
                                        <p:cTn id="54" dur="166" decel="50000">
                                          <p:stCondLst>
                                            <p:cond delay="1668"/>
                                          </p:stCondLst>
                                        </p:cTn>
                                        <p:tgtEl>
                                          <p:spTgt spid="8">
                                            <p:txEl>
                                              <p:pRg st="2" end="2"/>
                                            </p:txEl>
                                          </p:spTgt>
                                        </p:tgtEl>
                                      </p:cBhvr>
                                      <p:to x="100000" y="100000"/>
                                    </p:animScale>
                                    <p:animScale>
                                      <p:cBhvr>
                                        <p:cTn id="55" dur="26">
                                          <p:stCondLst>
                                            <p:cond delay="1808"/>
                                          </p:stCondLst>
                                        </p:cTn>
                                        <p:tgtEl>
                                          <p:spTgt spid="8">
                                            <p:txEl>
                                              <p:pRg st="2" end="2"/>
                                            </p:txEl>
                                          </p:spTgt>
                                        </p:tgtEl>
                                      </p:cBhvr>
                                      <p:to x="100000" y="95000"/>
                                    </p:animScale>
                                    <p:animScale>
                                      <p:cBhvr>
                                        <p:cTn id="56" dur="166" decel="50000">
                                          <p:stCondLst>
                                            <p:cond delay="1834"/>
                                          </p:stCondLst>
                                        </p:cTn>
                                        <p:tgtEl>
                                          <p:spTgt spid="8">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wipe(down)">
                                      <p:cBhvr>
                                        <p:cTn id="61" dur="580">
                                          <p:stCondLst>
                                            <p:cond delay="0"/>
                                          </p:stCondLst>
                                        </p:cTn>
                                        <p:tgtEl>
                                          <p:spTgt spid="8">
                                            <p:txEl>
                                              <p:pRg st="3" end="3"/>
                                            </p:txEl>
                                          </p:spTgt>
                                        </p:tgtEl>
                                      </p:cBhvr>
                                    </p:animEffect>
                                    <p:anim calcmode="lin" valueType="num">
                                      <p:cBhvr>
                                        <p:cTn id="62"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xEl>
                                              <p:pRg st="3" end="3"/>
                                            </p:txEl>
                                          </p:spTgt>
                                        </p:tgtEl>
                                      </p:cBhvr>
                                      <p:to x="100000" y="60000"/>
                                    </p:animScale>
                                    <p:animScale>
                                      <p:cBhvr>
                                        <p:cTn id="68" dur="166" decel="50000">
                                          <p:stCondLst>
                                            <p:cond delay="676"/>
                                          </p:stCondLst>
                                        </p:cTn>
                                        <p:tgtEl>
                                          <p:spTgt spid="8">
                                            <p:txEl>
                                              <p:pRg st="3" end="3"/>
                                            </p:txEl>
                                          </p:spTgt>
                                        </p:tgtEl>
                                      </p:cBhvr>
                                      <p:to x="100000" y="100000"/>
                                    </p:animScale>
                                    <p:animScale>
                                      <p:cBhvr>
                                        <p:cTn id="69" dur="26">
                                          <p:stCondLst>
                                            <p:cond delay="1312"/>
                                          </p:stCondLst>
                                        </p:cTn>
                                        <p:tgtEl>
                                          <p:spTgt spid="8">
                                            <p:txEl>
                                              <p:pRg st="3" end="3"/>
                                            </p:txEl>
                                          </p:spTgt>
                                        </p:tgtEl>
                                      </p:cBhvr>
                                      <p:to x="100000" y="80000"/>
                                    </p:animScale>
                                    <p:animScale>
                                      <p:cBhvr>
                                        <p:cTn id="70" dur="166" decel="50000">
                                          <p:stCondLst>
                                            <p:cond delay="1338"/>
                                          </p:stCondLst>
                                        </p:cTn>
                                        <p:tgtEl>
                                          <p:spTgt spid="8">
                                            <p:txEl>
                                              <p:pRg st="3" end="3"/>
                                            </p:txEl>
                                          </p:spTgt>
                                        </p:tgtEl>
                                      </p:cBhvr>
                                      <p:to x="100000" y="100000"/>
                                    </p:animScale>
                                    <p:animScale>
                                      <p:cBhvr>
                                        <p:cTn id="71" dur="26">
                                          <p:stCondLst>
                                            <p:cond delay="1642"/>
                                          </p:stCondLst>
                                        </p:cTn>
                                        <p:tgtEl>
                                          <p:spTgt spid="8">
                                            <p:txEl>
                                              <p:pRg st="3" end="3"/>
                                            </p:txEl>
                                          </p:spTgt>
                                        </p:tgtEl>
                                      </p:cBhvr>
                                      <p:to x="100000" y="90000"/>
                                    </p:animScale>
                                    <p:animScale>
                                      <p:cBhvr>
                                        <p:cTn id="72" dur="166" decel="50000">
                                          <p:stCondLst>
                                            <p:cond delay="1668"/>
                                          </p:stCondLst>
                                        </p:cTn>
                                        <p:tgtEl>
                                          <p:spTgt spid="8">
                                            <p:txEl>
                                              <p:pRg st="3" end="3"/>
                                            </p:txEl>
                                          </p:spTgt>
                                        </p:tgtEl>
                                      </p:cBhvr>
                                      <p:to x="100000" y="100000"/>
                                    </p:animScale>
                                    <p:animScale>
                                      <p:cBhvr>
                                        <p:cTn id="73" dur="26">
                                          <p:stCondLst>
                                            <p:cond delay="1808"/>
                                          </p:stCondLst>
                                        </p:cTn>
                                        <p:tgtEl>
                                          <p:spTgt spid="8">
                                            <p:txEl>
                                              <p:pRg st="3" end="3"/>
                                            </p:txEl>
                                          </p:spTgt>
                                        </p:tgtEl>
                                      </p:cBhvr>
                                      <p:to x="100000" y="95000"/>
                                    </p:animScale>
                                    <p:animScale>
                                      <p:cBhvr>
                                        <p:cTn id="74" dur="166" decel="50000">
                                          <p:stCondLst>
                                            <p:cond delay="1834"/>
                                          </p:stCondLst>
                                        </p:cTn>
                                        <p:tgtEl>
                                          <p:spTgt spid="8">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8">
                                            <p:txEl>
                                              <p:pRg st="4" end="4"/>
                                            </p:txEl>
                                          </p:spTgt>
                                        </p:tgtEl>
                                        <p:attrNameLst>
                                          <p:attrName>style.visibility</p:attrName>
                                        </p:attrNameLst>
                                      </p:cBhvr>
                                      <p:to>
                                        <p:strVal val="visible"/>
                                      </p:to>
                                    </p:set>
                                    <p:animEffect transition="in" filter="wipe(down)">
                                      <p:cBhvr>
                                        <p:cTn id="79" dur="580">
                                          <p:stCondLst>
                                            <p:cond delay="0"/>
                                          </p:stCondLst>
                                        </p:cTn>
                                        <p:tgtEl>
                                          <p:spTgt spid="8">
                                            <p:txEl>
                                              <p:pRg st="4" end="4"/>
                                            </p:txEl>
                                          </p:spTgt>
                                        </p:tgtEl>
                                      </p:cBhvr>
                                    </p:animEffect>
                                    <p:anim calcmode="lin" valueType="num">
                                      <p:cBhvr>
                                        <p:cTn id="80"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txEl>
                                              <p:pRg st="4" end="4"/>
                                            </p:txEl>
                                          </p:spTgt>
                                        </p:tgtEl>
                                      </p:cBhvr>
                                      <p:to x="100000" y="60000"/>
                                    </p:animScale>
                                    <p:animScale>
                                      <p:cBhvr>
                                        <p:cTn id="86" dur="166" decel="50000">
                                          <p:stCondLst>
                                            <p:cond delay="676"/>
                                          </p:stCondLst>
                                        </p:cTn>
                                        <p:tgtEl>
                                          <p:spTgt spid="8">
                                            <p:txEl>
                                              <p:pRg st="4" end="4"/>
                                            </p:txEl>
                                          </p:spTgt>
                                        </p:tgtEl>
                                      </p:cBhvr>
                                      <p:to x="100000" y="100000"/>
                                    </p:animScale>
                                    <p:animScale>
                                      <p:cBhvr>
                                        <p:cTn id="87" dur="26">
                                          <p:stCondLst>
                                            <p:cond delay="1312"/>
                                          </p:stCondLst>
                                        </p:cTn>
                                        <p:tgtEl>
                                          <p:spTgt spid="8">
                                            <p:txEl>
                                              <p:pRg st="4" end="4"/>
                                            </p:txEl>
                                          </p:spTgt>
                                        </p:tgtEl>
                                      </p:cBhvr>
                                      <p:to x="100000" y="80000"/>
                                    </p:animScale>
                                    <p:animScale>
                                      <p:cBhvr>
                                        <p:cTn id="88" dur="166" decel="50000">
                                          <p:stCondLst>
                                            <p:cond delay="1338"/>
                                          </p:stCondLst>
                                        </p:cTn>
                                        <p:tgtEl>
                                          <p:spTgt spid="8">
                                            <p:txEl>
                                              <p:pRg st="4" end="4"/>
                                            </p:txEl>
                                          </p:spTgt>
                                        </p:tgtEl>
                                      </p:cBhvr>
                                      <p:to x="100000" y="100000"/>
                                    </p:animScale>
                                    <p:animScale>
                                      <p:cBhvr>
                                        <p:cTn id="89" dur="26">
                                          <p:stCondLst>
                                            <p:cond delay="1642"/>
                                          </p:stCondLst>
                                        </p:cTn>
                                        <p:tgtEl>
                                          <p:spTgt spid="8">
                                            <p:txEl>
                                              <p:pRg st="4" end="4"/>
                                            </p:txEl>
                                          </p:spTgt>
                                        </p:tgtEl>
                                      </p:cBhvr>
                                      <p:to x="100000" y="90000"/>
                                    </p:animScale>
                                    <p:animScale>
                                      <p:cBhvr>
                                        <p:cTn id="90" dur="166" decel="50000">
                                          <p:stCondLst>
                                            <p:cond delay="1668"/>
                                          </p:stCondLst>
                                        </p:cTn>
                                        <p:tgtEl>
                                          <p:spTgt spid="8">
                                            <p:txEl>
                                              <p:pRg st="4" end="4"/>
                                            </p:txEl>
                                          </p:spTgt>
                                        </p:tgtEl>
                                      </p:cBhvr>
                                      <p:to x="100000" y="100000"/>
                                    </p:animScale>
                                    <p:animScale>
                                      <p:cBhvr>
                                        <p:cTn id="91" dur="26">
                                          <p:stCondLst>
                                            <p:cond delay="1808"/>
                                          </p:stCondLst>
                                        </p:cTn>
                                        <p:tgtEl>
                                          <p:spTgt spid="8">
                                            <p:txEl>
                                              <p:pRg st="4" end="4"/>
                                            </p:txEl>
                                          </p:spTgt>
                                        </p:tgtEl>
                                      </p:cBhvr>
                                      <p:to x="100000" y="95000"/>
                                    </p:animScale>
                                    <p:animScale>
                                      <p:cBhvr>
                                        <p:cTn id="92" dur="166" decel="50000">
                                          <p:stCondLst>
                                            <p:cond delay="1834"/>
                                          </p:stCondLst>
                                        </p:cTn>
                                        <p:tgtEl>
                                          <p:spTgt spid="8">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8">
                                            <p:txEl>
                                              <p:pRg st="5" end="5"/>
                                            </p:txEl>
                                          </p:spTgt>
                                        </p:tgtEl>
                                        <p:attrNameLst>
                                          <p:attrName>style.visibility</p:attrName>
                                        </p:attrNameLst>
                                      </p:cBhvr>
                                      <p:to>
                                        <p:strVal val="visible"/>
                                      </p:to>
                                    </p:set>
                                    <p:animEffect transition="in" filter="wipe(down)">
                                      <p:cBhvr>
                                        <p:cTn id="97" dur="580">
                                          <p:stCondLst>
                                            <p:cond delay="0"/>
                                          </p:stCondLst>
                                        </p:cTn>
                                        <p:tgtEl>
                                          <p:spTgt spid="8">
                                            <p:txEl>
                                              <p:pRg st="5" end="5"/>
                                            </p:txEl>
                                          </p:spTgt>
                                        </p:tgtEl>
                                      </p:cBhvr>
                                    </p:animEffect>
                                    <p:anim calcmode="lin" valueType="num">
                                      <p:cBhvr>
                                        <p:cTn id="98" dur="1822"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
                                            <p:txEl>
                                              <p:pRg st="5" end="5"/>
                                            </p:txEl>
                                          </p:spTgt>
                                        </p:tgtEl>
                                      </p:cBhvr>
                                      <p:to x="100000" y="60000"/>
                                    </p:animScale>
                                    <p:animScale>
                                      <p:cBhvr>
                                        <p:cTn id="104" dur="166" decel="50000">
                                          <p:stCondLst>
                                            <p:cond delay="676"/>
                                          </p:stCondLst>
                                        </p:cTn>
                                        <p:tgtEl>
                                          <p:spTgt spid="8">
                                            <p:txEl>
                                              <p:pRg st="5" end="5"/>
                                            </p:txEl>
                                          </p:spTgt>
                                        </p:tgtEl>
                                      </p:cBhvr>
                                      <p:to x="100000" y="100000"/>
                                    </p:animScale>
                                    <p:animScale>
                                      <p:cBhvr>
                                        <p:cTn id="105" dur="26">
                                          <p:stCondLst>
                                            <p:cond delay="1312"/>
                                          </p:stCondLst>
                                        </p:cTn>
                                        <p:tgtEl>
                                          <p:spTgt spid="8">
                                            <p:txEl>
                                              <p:pRg st="5" end="5"/>
                                            </p:txEl>
                                          </p:spTgt>
                                        </p:tgtEl>
                                      </p:cBhvr>
                                      <p:to x="100000" y="80000"/>
                                    </p:animScale>
                                    <p:animScale>
                                      <p:cBhvr>
                                        <p:cTn id="106" dur="166" decel="50000">
                                          <p:stCondLst>
                                            <p:cond delay="1338"/>
                                          </p:stCondLst>
                                        </p:cTn>
                                        <p:tgtEl>
                                          <p:spTgt spid="8">
                                            <p:txEl>
                                              <p:pRg st="5" end="5"/>
                                            </p:txEl>
                                          </p:spTgt>
                                        </p:tgtEl>
                                      </p:cBhvr>
                                      <p:to x="100000" y="100000"/>
                                    </p:animScale>
                                    <p:animScale>
                                      <p:cBhvr>
                                        <p:cTn id="107" dur="26">
                                          <p:stCondLst>
                                            <p:cond delay="1642"/>
                                          </p:stCondLst>
                                        </p:cTn>
                                        <p:tgtEl>
                                          <p:spTgt spid="8">
                                            <p:txEl>
                                              <p:pRg st="5" end="5"/>
                                            </p:txEl>
                                          </p:spTgt>
                                        </p:tgtEl>
                                      </p:cBhvr>
                                      <p:to x="100000" y="90000"/>
                                    </p:animScale>
                                    <p:animScale>
                                      <p:cBhvr>
                                        <p:cTn id="108" dur="166" decel="50000">
                                          <p:stCondLst>
                                            <p:cond delay="1668"/>
                                          </p:stCondLst>
                                        </p:cTn>
                                        <p:tgtEl>
                                          <p:spTgt spid="8">
                                            <p:txEl>
                                              <p:pRg st="5" end="5"/>
                                            </p:txEl>
                                          </p:spTgt>
                                        </p:tgtEl>
                                      </p:cBhvr>
                                      <p:to x="100000" y="100000"/>
                                    </p:animScale>
                                    <p:animScale>
                                      <p:cBhvr>
                                        <p:cTn id="109" dur="26">
                                          <p:stCondLst>
                                            <p:cond delay="1808"/>
                                          </p:stCondLst>
                                        </p:cTn>
                                        <p:tgtEl>
                                          <p:spTgt spid="8">
                                            <p:txEl>
                                              <p:pRg st="5" end="5"/>
                                            </p:txEl>
                                          </p:spTgt>
                                        </p:tgtEl>
                                      </p:cBhvr>
                                      <p:to x="100000" y="95000"/>
                                    </p:animScale>
                                    <p:animScale>
                                      <p:cBhvr>
                                        <p:cTn id="110" dur="166" decel="50000">
                                          <p:stCondLst>
                                            <p:cond delay="1834"/>
                                          </p:stCondLst>
                                        </p:cTn>
                                        <p:tgtEl>
                                          <p:spTgt spid="8">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CD543-09B5-0AA1-4D69-402FC668DF70}"/>
              </a:ext>
            </a:extLst>
          </p:cNvPr>
          <p:cNvSpPr txBox="1"/>
          <p:nvPr/>
        </p:nvSpPr>
        <p:spPr>
          <a:xfrm>
            <a:off x="803565" y="128147"/>
            <a:ext cx="10861962" cy="1323439"/>
          </a:xfrm>
          <a:prstGeom prst="rect">
            <a:avLst/>
          </a:prstGeom>
          <a:noFill/>
        </p:spPr>
        <p:txBody>
          <a:bodyPr wrap="square" rtlCol="0">
            <a:spAutoFit/>
          </a:bodyPr>
          <a:lstStyle/>
          <a:p>
            <a:pPr algn="ctr"/>
            <a:r>
              <a:rPr lang="en-US" sz="4400" cap="small" dirty="0"/>
              <a:t>Accolades</a:t>
            </a:r>
          </a:p>
          <a:p>
            <a:pPr algn="ctr"/>
            <a:r>
              <a:rPr lang="en-US" sz="3600" b="1" cap="small" baseline="30000" dirty="0">
                <a:latin typeface="Times New Roman" panose="02020603050405020304" pitchFamily="18" charset="0"/>
                <a:cs typeface="Times New Roman" panose="02020603050405020304" pitchFamily="18" charset="0"/>
              </a:rPr>
              <a:t>Revelation 2:9</a:t>
            </a:r>
            <a:endParaRPr lang="en-US" sz="3600" cap="small"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F51DB7C-2121-1479-F11F-06BB6641D201}"/>
              </a:ext>
            </a:extLst>
          </p:cNvPr>
          <p:cNvSpPr txBox="1"/>
          <p:nvPr/>
        </p:nvSpPr>
        <p:spPr>
          <a:xfrm>
            <a:off x="4073236" y="1252937"/>
            <a:ext cx="4835236" cy="646331"/>
          </a:xfrm>
          <a:prstGeom prst="rect">
            <a:avLst/>
          </a:prstGeom>
          <a:noFill/>
        </p:spPr>
        <p:txBody>
          <a:bodyPr wrap="square" rtlCol="0">
            <a:spAutoFit/>
          </a:bodyPr>
          <a:lstStyle/>
          <a:p>
            <a:r>
              <a:rPr lang="en-US" sz="3600" dirty="0"/>
              <a:t>Works &amp;Persecuted</a:t>
            </a:r>
          </a:p>
        </p:txBody>
      </p:sp>
      <p:sp>
        <p:nvSpPr>
          <p:cNvPr id="3" name="TextBox 2">
            <a:extLst>
              <a:ext uri="{FF2B5EF4-FFF2-40B4-BE49-F238E27FC236}">
                <a16:creationId xmlns:a16="http://schemas.microsoft.com/office/drawing/2014/main" id="{6C48C64F-DC49-1A71-2784-FA7A31DEC1D2}"/>
              </a:ext>
            </a:extLst>
          </p:cNvPr>
          <p:cNvSpPr txBox="1"/>
          <p:nvPr/>
        </p:nvSpPr>
        <p:spPr>
          <a:xfrm>
            <a:off x="666474" y="1841242"/>
            <a:ext cx="10491536" cy="501675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6361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CD543-09B5-0AA1-4D69-402FC668DF70}"/>
              </a:ext>
            </a:extLst>
          </p:cNvPr>
          <p:cNvSpPr txBox="1"/>
          <p:nvPr/>
        </p:nvSpPr>
        <p:spPr>
          <a:xfrm>
            <a:off x="803565" y="128147"/>
            <a:ext cx="10861962" cy="2554545"/>
          </a:xfrm>
          <a:prstGeom prst="rect">
            <a:avLst/>
          </a:prstGeom>
          <a:noFill/>
        </p:spPr>
        <p:txBody>
          <a:bodyPr wrap="square" rtlCol="0">
            <a:spAutoFit/>
          </a:bodyPr>
          <a:lstStyle/>
          <a:p>
            <a:pPr algn="ctr"/>
            <a:r>
              <a:rPr lang="en-US" sz="4400" strike="dblStrike" cap="small" dirty="0"/>
              <a:t>Admonishments</a:t>
            </a:r>
            <a:r>
              <a:rPr lang="en-US" sz="4400" cap="small" dirty="0"/>
              <a:t> </a:t>
            </a:r>
          </a:p>
          <a:p>
            <a:pPr algn="ctr"/>
            <a:endParaRPr lang="en-US" b="1" cap="small" baseline="30000" dirty="0">
              <a:latin typeface="Times New Roman" panose="02020603050405020304" pitchFamily="18" charset="0"/>
              <a:cs typeface="Times New Roman" panose="02020603050405020304" pitchFamily="18" charset="0"/>
            </a:endParaRPr>
          </a:p>
          <a:p>
            <a:pPr algn="ctr"/>
            <a:r>
              <a:rPr lang="en-US" sz="6600" cap="small" baseline="30000" dirty="0">
                <a:latin typeface="Times New Roman" panose="02020603050405020304" pitchFamily="18" charset="0"/>
                <a:cs typeface="Times New Roman" panose="02020603050405020304" pitchFamily="18" charset="0"/>
              </a:rPr>
              <a:t>Affirmation</a:t>
            </a:r>
            <a:endParaRPr lang="en-US" sz="5400" cap="small" baseline="30000" dirty="0">
              <a:latin typeface="Times New Roman" panose="02020603050405020304" pitchFamily="18" charset="0"/>
              <a:cs typeface="Times New Roman" panose="02020603050405020304" pitchFamily="18" charset="0"/>
            </a:endParaRPr>
          </a:p>
          <a:p>
            <a:r>
              <a:rPr lang="en-US" b="1" i="0" baseline="30000" dirty="0">
                <a:effectLst/>
                <a:latin typeface="Times New Roman" panose="02020603050405020304" pitchFamily="18" charset="0"/>
                <a:cs typeface="Times New Roman" panose="02020603050405020304" pitchFamily="18" charset="0"/>
              </a:rPr>
              <a:t>10 </a:t>
            </a:r>
            <a:r>
              <a:rPr lang="en-US" b="0" i="0" dirty="0">
                <a:effectLst/>
                <a:latin typeface="Times New Roman" panose="02020603050405020304" pitchFamily="18" charset="0"/>
                <a:cs typeface="Times New Roman" panose="02020603050405020304" pitchFamily="18" charset="0"/>
              </a:rPr>
              <a:t>Do not fear any of those things which you are about to suffer. Indeed, the devil is about to throw </a:t>
            </a:r>
            <a:r>
              <a:rPr lang="en-US" b="0" i="1" dirty="0">
                <a:effectLst/>
                <a:latin typeface="Times New Roman" panose="02020603050405020304" pitchFamily="18" charset="0"/>
                <a:cs typeface="Times New Roman" panose="02020603050405020304" pitchFamily="18" charset="0"/>
              </a:rPr>
              <a:t>some</a:t>
            </a:r>
            <a:r>
              <a:rPr lang="en-US" b="0" i="0" dirty="0">
                <a:effectLst/>
                <a:latin typeface="Times New Roman" panose="02020603050405020304" pitchFamily="18" charset="0"/>
                <a:cs typeface="Times New Roman" panose="02020603050405020304" pitchFamily="18" charset="0"/>
              </a:rPr>
              <a:t> of you into prison, that you may be tested, and you will have tribulation ten days. Be faithful until death, and I will give you the crown of life.</a:t>
            </a:r>
            <a:endParaRPr lang="en-US" sz="3200" cap="small"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AA9D1AE-7736-6F3E-1E8A-A22DCB5B3BDA}"/>
              </a:ext>
            </a:extLst>
          </p:cNvPr>
          <p:cNvSpPr txBox="1"/>
          <p:nvPr/>
        </p:nvSpPr>
        <p:spPr>
          <a:xfrm>
            <a:off x="666474" y="1841242"/>
            <a:ext cx="10491536" cy="501675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279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CD543-09B5-0AA1-4D69-402FC668DF70}"/>
              </a:ext>
            </a:extLst>
          </p:cNvPr>
          <p:cNvSpPr txBox="1"/>
          <p:nvPr/>
        </p:nvSpPr>
        <p:spPr>
          <a:xfrm>
            <a:off x="803565" y="128147"/>
            <a:ext cx="10861962" cy="1692771"/>
          </a:xfrm>
          <a:prstGeom prst="rect">
            <a:avLst/>
          </a:prstGeom>
          <a:noFill/>
        </p:spPr>
        <p:txBody>
          <a:bodyPr wrap="square" rtlCol="0">
            <a:spAutoFit/>
          </a:bodyPr>
          <a:lstStyle/>
          <a:p>
            <a:pPr algn="ctr"/>
            <a:r>
              <a:rPr lang="en-US" sz="4400" cap="small" dirty="0"/>
              <a:t>Announcement</a:t>
            </a:r>
          </a:p>
          <a:p>
            <a:pPr algn="ctr"/>
            <a:endParaRPr lang="en-US" b="1" cap="small" baseline="30000" dirty="0">
              <a:latin typeface="Times New Roman" panose="02020603050405020304" pitchFamily="18" charset="0"/>
              <a:cs typeface="Times New Roman" panose="02020603050405020304" pitchFamily="18" charset="0"/>
            </a:endParaRPr>
          </a:p>
          <a:p>
            <a:r>
              <a:rPr lang="en-US" sz="2400" b="1" i="0" baseline="30000" dirty="0">
                <a:effectLst/>
                <a:latin typeface="Times New Roman" panose="02020603050405020304" pitchFamily="18" charset="0"/>
                <a:cs typeface="Times New Roman" panose="02020603050405020304" pitchFamily="18" charset="0"/>
              </a:rPr>
              <a:t>11 </a:t>
            </a:r>
            <a:r>
              <a:rPr lang="en-US" sz="2400" b="0" i="0" dirty="0">
                <a:effectLst/>
                <a:latin typeface="Times New Roman" panose="02020603050405020304" pitchFamily="18" charset="0"/>
                <a:cs typeface="Times New Roman" panose="02020603050405020304" pitchFamily="18" charset="0"/>
              </a:rPr>
              <a:t>“He who has an ear, let him hear what the Spirit says to the churches. He who overcomes shall not be hurt by the second death.” ’</a:t>
            </a:r>
            <a:endParaRPr lang="en-US" sz="4000" cap="small"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22F46EE-20BA-5CCD-1090-E3B30246B974}"/>
              </a:ext>
            </a:extLst>
          </p:cNvPr>
          <p:cNvSpPr txBox="1"/>
          <p:nvPr/>
        </p:nvSpPr>
        <p:spPr>
          <a:xfrm>
            <a:off x="666474" y="1841242"/>
            <a:ext cx="10491536" cy="501675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907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CD543-09B5-0AA1-4D69-402FC668DF70}"/>
              </a:ext>
            </a:extLst>
          </p:cNvPr>
          <p:cNvSpPr txBox="1"/>
          <p:nvPr/>
        </p:nvSpPr>
        <p:spPr>
          <a:xfrm>
            <a:off x="803565" y="128147"/>
            <a:ext cx="10861962" cy="954107"/>
          </a:xfrm>
          <a:prstGeom prst="rect">
            <a:avLst/>
          </a:prstGeom>
          <a:noFill/>
        </p:spPr>
        <p:txBody>
          <a:bodyPr wrap="square" rtlCol="0">
            <a:spAutoFit/>
          </a:bodyPr>
          <a:lstStyle/>
          <a:p>
            <a:pPr algn="ctr"/>
            <a:r>
              <a:rPr lang="en-US" sz="4400" cap="small" dirty="0"/>
              <a:t>Assimilation </a:t>
            </a:r>
          </a:p>
          <a:p>
            <a:pPr algn="ctr"/>
            <a:endParaRPr lang="en-US" b="1" cap="small" baseline="30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01C1B-BDE8-8274-EACC-E89DC6A43F9E}"/>
              </a:ext>
            </a:extLst>
          </p:cNvPr>
          <p:cNvSpPr txBox="1"/>
          <p:nvPr/>
        </p:nvSpPr>
        <p:spPr>
          <a:xfrm>
            <a:off x="1173991" y="1082254"/>
            <a:ext cx="10491536" cy="501675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6524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399"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7F2DA537-9EAD-4C2A-8B8C-B5471C6F5D65}"/>
              </a:ext>
            </a:extLst>
          </p:cNvPr>
          <p:cNvSpPr>
            <a:spLocks noGrp="1"/>
          </p:cNvSpPr>
          <p:nvPr>
            <p:ph type="title"/>
          </p:nvPr>
        </p:nvSpPr>
        <p:spPr>
          <a:xfrm>
            <a:off x="1268127" y="2023558"/>
            <a:ext cx="3521265" cy="2491292"/>
          </a:xfrm>
        </p:spPr>
        <p:txBody>
          <a:bodyPr vert="horz" lIns="91440" tIns="45720" rIns="91440" bIns="45720" rtlCol="0" anchor="t">
            <a:normAutofit/>
          </a:bodyPr>
          <a:lstStyle/>
          <a:p>
            <a:r>
              <a:rPr lang="en-US" sz="4000" kern="1200">
                <a:solidFill>
                  <a:schemeClr val="tx1"/>
                </a:solidFill>
                <a:latin typeface="+mj-lt"/>
                <a:ea typeface="+mj-ea"/>
                <a:cs typeface="+mj-cs"/>
              </a:rPr>
              <a:t>Syllabus</a:t>
            </a:r>
          </a:p>
        </p:txBody>
      </p:sp>
      <p:sp>
        <p:nvSpPr>
          <p:cNvPr id="400"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1"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0106C6B-49E2-4E93-AEC3-AA4886AC999D}"/>
              </a:ext>
            </a:extLst>
          </p:cNvPr>
          <p:cNvSpPr>
            <a:spLocks noGrp="1"/>
          </p:cNvSpPr>
          <p:nvPr>
            <p:ph idx="1"/>
          </p:nvPr>
        </p:nvSpPr>
        <p:spPr>
          <a:xfrm>
            <a:off x="6099175" y="468352"/>
            <a:ext cx="5276850" cy="5843238"/>
          </a:xfrm>
        </p:spPr>
        <p:txBody>
          <a:bodyPr vert="horz" lIns="91440" tIns="45720" rIns="91440" bIns="45720" rtlCol="0">
            <a:normAutofit/>
          </a:bodyPr>
          <a:lstStyle/>
          <a:p>
            <a:pPr marL="0" indent="0" algn="ctr">
              <a:buNone/>
            </a:pPr>
            <a:r>
              <a:rPr lang="en-US" sz="2400" dirty="0">
                <a:solidFill>
                  <a:schemeClr val="tx1">
                    <a:alpha val="80000"/>
                  </a:schemeClr>
                </a:solidFill>
                <a:latin typeface="Bookman Old Style" panose="02050604050505020204" pitchFamily="18" charset="0"/>
                <a:cs typeface="+mn-cs"/>
              </a:rPr>
              <a:t>July 13</a:t>
            </a:r>
            <a:r>
              <a:rPr lang="en-US" sz="2400" baseline="30000" dirty="0">
                <a:solidFill>
                  <a:schemeClr val="tx1">
                    <a:alpha val="80000"/>
                  </a:schemeClr>
                </a:solidFill>
                <a:latin typeface="Bookman Old Style" panose="02050604050505020204" pitchFamily="18" charset="0"/>
                <a:cs typeface="+mn-cs"/>
              </a:rPr>
              <a:t>th</a:t>
            </a:r>
            <a:r>
              <a:rPr lang="en-US" sz="2400" dirty="0">
                <a:solidFill>
                  <a:schemeClr val="tx1">
                    <a:alpha val="80000"/>
                  </a:schemeClr>
                </a:solidFill>
                <a:latin typeface="Bookman Old Style" panose="02050604050505020204" pitchFamily="18" charset="0"/>
                <a:cs typeface="+mn-cs"/>
              </a:rPr>
              <a:t> </a:t>
            </a:r>
            <a:endParaRPr lang="en-US" sz="2200" dirty="0">
              <a:solidFill>
                <a:schemeClr val="tx1">
                  <a:alpha val="80000"/>
                </a:schemeClr>
              </a:solidFill>
              <a:latin typeface="Bookman Old Style" panose="02050604050505020204" pitchFamily="18" charset="0"/>
              <a:cs typeface="+mn-cs"/>
            </a:endParaRPr>
          </a:p>
          <a:p>
            <a:pPr marL="0" indent="0" algn="ctr">
              <a:buNone/>
            </a:pPr>
            <a:r>
              <a:rPr lang="en-US" sz="2200" dirty="0">
                <a:solidFill>
                  <a:schemeClr val="tx1">
                    <a:alpha val="80000"/>
                  </a:schemeClr>
                </a:solidFill>
                <a:latin typeface="Bookman Old Style" panose="02050604050505020204" pitchFamily="18" charset="0"/>
                <a:cs typeface="+mn-cs"/>
              </a:rPr>
              <a:t>Ephesus</a:t>
            </a:r>
          </a:p>
          <a:p>
            <a:pPr marL="0" indent="0" algn="ctr">
              <a:buNone/>
            </a:pPr>
            <a:r>
              <a:rPr lang="en-US" sz="2200" dirty="0">
                <a:solidFill>
                  <a:schemeClr val="tx1">
                    <a:alpha val="80000"/>
                  </a:schemeClr>
                </a:solidFill>
                <a:latin typeface="Bookman Old Style" panose="02050604050505020204" pitchFamily="18" charset="0"/>
                <a:cs typeface="+mn-cs"/>
              </a:rPr>
              <a:t>Smyrna</a:t>
            </a:r>
          </a:p>
          <a:p>
            <a:pPr marL="0" indent="0" algn="ctr">
              <a:buNone/>
            </a:pPr>
            <a:endParaRPr lang="en-US" sz="2200" dirty="0">
              <a:solidFill>
                <a:schemeClr val="tx1">
                  <a:alpha val="80000"/>
                </a:schemeClr>
              </a:solidFill>
              <a:latin typeface="Bookman Old Style" panose="02050604050505020204" pitchFamily="18" charset="0"/>
              <a:cs typeface="+mn-cs"/>
            </a:endParaRPr>
          </a:p>
          <a:p>
            <a:pPr marL="0" indent="0" algn="ctr">
              <a:buNone/>
            </a:pPr>
            <a:r>
              <a:rPr lang="en-US" sz="2200" dirty="0">
                <a:solidFill>
                  <a:schemeClr val="tx1">
                    <a:alpha val="80000"/>
                  </a:schemeClr>
                </a:solidFill>
                <a:latin typeface="Bookman Old Style" panose="02050604050505020204" pitchFamily="18" charset="0"/>
                <a:cs typeface="+mn-cs"/>
              </a:rPr>
              <a:t>July 19</a:t>
            </a:r>
            <a:r>
              <a:rPr lang="en-US" sz="2200" baseline="30000" dirty="0">
                <a:solidFill>
                  <a:schemeClr val="tx1">
                    <a:alpha val="80000"/>
                  </a:schemeClr>
                </a:solidFill>
                <a:latin typeface="Bookman Old Style" panose="02050604050505020204" pitchFamily="18" charset="0"/>
                <a:cs typeface="+mn-cs"/>
              </a:rPr>
              <a:t>th</a:t>
            </a:r>
            <a:r>
              <a:rPr lang="en-US" sz="2200" dirty="0">
                <a:solidFill>
                  <a:schemeClr val="tx1">
                    <a:alpha val="80000"/>
                  </a:schemeClr>
                </a:solidFill>
                <a:latin typeface="Bookman Old Style" panose="02050604050505020204" pitchFamily="18" charset="0"/>
                <a:cs typeface="+mn-cs"/>
              </a:rPr>
              <a:t> </a:t>
            </a:r>
          </a:p>
          <a:p>
            <a:pPr marL="0" indent="0" algn="ctr">
              <a:buNone/>
            </a:pPr>
            <a:r>
              <a:rPr lang="en-US" sz="2200" dirty="0">
                <a:solidFill>
                  <a:schemeClr val="tx1">
                    <a:alpha val="80000"/>
                  </a:schemeClr>
                </a:solidFill>
                <a:latin typeface="Bookman Old Style" panose="02050604050505020204" pitchFamily="18" charset="0"/>
                <a:cs typeface="+mn-cs"/>
              </a:rPr>
              <a:t>Pergamos</a:t>
            </a:r>
            <a:endParaRPr lang="en-US" sz="2400" dirty="0">
              <a:solidFill>
                <a:schemeClr val="tx1">
                  <a:alpha val="80000"/>
                </a:schemeClr>
              </a:solidFill>
              <a:latin typeface="Bookman Old Style" panose="02050604050505020204" pitchFamily="18" charset="0"/>
              <a:cs typeface="+mn-cs"/>
            </a:endParaRPr>
          </a:p>
          <a:p>
            <a:pPr marL="0" indent="0" algn="ctr">
              <a:buNone/>
            </a:pPr>
            <a:r>
              <a:rPr lang="en-US" sz="2200" dirty="0">
                <a:solidFill>
                  <a:schemeClr val="tx1">
                    <a:alpha val="80000"/>
                  </a:schemeClr>
                </a:solidFill>
                <a:latin typeface="Bookman Old Style" panose="02050604050505020204" pitchFamily="18" charset="0"/>
                <a:cs typeface="+mn-cs"/>
              </a:rPr>
              <a:t>Thyatira</a:t>
            </a:r>
          </a:p>
          <a:p>
            <a:pPr marL="0" indent="0" algn="ctr">
              <a:buNone/>
            </a:pPr>
            <a:endParaRPr lang="en-US" sz="2200" dirty="0">
              <a:solidFill>
                <a:schemeClr val="tx1">
                  <a:alpha val="80000"/>
                </a:schemeClr>
              </a:solidFill>
              <a:latin typeface="Bookman Old Style" panose="02050604050505020204" pitchFamily="18" charset="0"/>
              <a:cs typeface="+mn-cs"/>
            </a:endParaRPr>
          </a:p>
          <a:p>
            <a:pPr marL="0" indent="0" algn="ctr">
              <a:buNone/>
            </a:pPr>
            <a:r>
              <a:rPr lang="en-US" sz="2200" dirty="0">
                <a:solidFill>
                  <a:schemeClr val="tx1">
                    <a:alpha val="80000"/>
                  </a:schemeClr>
                </a:solidFill>
                <a:latin typeface="Bookman Old Style" panose="02050604050505020204" pitchFamily="18" charset="0"/>
                <a:cs typeface="+mn-cs"/>
              </a:rPr>
              <a:t>July 27</a:t>
            </a:r>
            <a:r>
              <a:rPr lang="en-US" sz="2200" baseline="30000" dirty="0">
                <a:solidFill>
                  <a:schemeClr val="tx1">
                    <a:alpha val="80000"/>
                  </a:schemeClr>
                </a:solidFill>
                <a:latin typeface="Bookman Old Style" panose="02050604050505020204" pitchFamily="18" charset="0"/>
                <a:cs typeface="+mn-cs"/>
              </a:rPr>
              <a:t>th</a:t>
            </a:r>
            <a:r>
              <a:rPr lang="en-US" sz="2200" dirty="0">
                <a:solidFill>
                  <a:schemeClr val="tx1">
                    <a:alpha val="80000"/>
                  </a:schemeClr>
                </a:solidFill>
                <a:latin typeface="Bookman Old Style" panose="02050604050505020204" pitchFamily="18" charset="0"/>
                <a:cs typeface="+mn-cs"/>
              </a:rPr>
              <a:t> </a:t>
            </a:r>
          </a:p>
          <a:p>
            <a:pPr marL="0" indent="0" algn="ctr">
              <a:buNone/>
            </a:pPr>
            <a:r>
              <a:rPr lang="en-US" sz="2200" dirty="0">
                <a:solidFill>
                  <a:schemeClr val="tx1">
                    <a:alpha val="80000"/>
                  </a:schemeClr>
                </a:solidFill>
                <a:latin typeface="Bookman Old Style" panose="02050604050505020204" pitchFamily="18" charset="0"/>
                <a:cs typeface="+mn-cs"/>
              </a:rPr>
              <a:t>Sardis</a:t>
            </a:r>
            <a:endParaRPr lang="en-US" sz="2400" dirty="0">
              <a:solidFill>
                <a:schemeClr val="tx1">
                  <a:alpha val="80000"/>
                </a:schemeClr>
              </a:solidFill>
              <a:latin typeface="Bookman Old Style" panose="02050604050505020204" pitchFamily="18" charset="0"/>
              <a:cs typeface="+mn-cs"/>
            </a:endParaRPr>
          </a:p>
          <a:p>
            <a:pPr marL="0" indent="0" algn="ctr">
              <a:buNone/>
            </a:pPr>
            <a:r>
              <a:rPr lang="en-US" sz="2200" dirty="0">
                <a:solidFill>
                  <a:schemeClr val="tx1">
                    <a:alpha val="80000"/>
                  </a:schemeClr>
                </a:solidFill>
                <a:latin typeface="Bookman Old Style" panose="02050604050505020204" pitchFamily="18" charset="0"/>
                <a:cs typeface="+mn-cs"/>
              </a:rPr>
              <a:t>Philadelphia</a:t>
            </a:r>
          </a:p>
          <a:p>
            <a:pPr marL="0" indent="0" algn="ctr">
              <a:buNone/>
            </a:pPr>
            <a:r>
              <a:rPr lang="en-US" sz="2200" dirty="0">
                <a:solidFill>
                  <a:schemeClr val="tx1">
                    <a:alpha val="80000"/>
                  </a:schemeClr>
                </a:solidFill>
                <a:latin typeface="Bookman Old Style" panose="02050604050505020204" pitchFamily="18" charset="0"/>
                <a:cs typeface="+mn-cs"/>
              </a:rPr>
              <a:t>Laodicea</a:t>
            </a:r>
          </a:p>
        </p:txBody>
      </p:sp>
    </p:spTree>
    <p:extLst>
      <p:ext uri="{BB962C8B-B14F-4D97-AF65-F5344CB8AC3E}">
        <p14:creationId xmlns:p14="http://schemas.microsoft.com/office/powerpoint/2010/main" val="1683866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2EAE-1463-DC90-5503-B44AC931C281}"/>
              </a:ext>
            </a:extLst>
          </p:cNvPr>
          <p:cNvSpPr>
            <a:spLocks noGrp="1"/>
          </p:cNvSpPr>
          <p:nvPr>
            <p:ph type="title"/>
          </p:nvPr>
        </p:nvSpPr>
        <p:spPr>
          <a:xfrm>
            <a:off x="515389" y="2263833"/>
            <a:ext cx="9692640" cy="1325562"/>
          </a:xfrm>
        </p:spPr>
        <p:txBody>
          <a:bodyPr>
            <a:normAutofit/>
          </a:bodyPr>
          <a:lstStyle/>
          <a:p>
            <a:pPr algn="ctr"/>
            <a:r>
              <a:rPr lang="en-US" sz="6600" dirty="0"/>
              <a:t>Questions</a:t>
            </a:r>
          </a:p>
        </p:txBody>
      </p:sp>
    </p:spTree>
    <p:extLst>
      <p:ext uri="{BB962C8B-B14F-4D97-AF65-F5344CB8AC3E}">
        <p14:creationId xmlns:p14="http://schemas.microsoft.com/office/powerpoint/2010/main" val="129860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2EAE-1463-DC90-5503-B44AC931C281}"/>
              </a:ext>
            </a:extLst>
          </p:cNvPr>
          <p:cNvSpPr>
            <a:spLocks noGrp="1"/>
          </p:cNvSpPr>
          <p:nvPr>
            <p:ph type="title"/>
          </p:nvPr>
        </p:nvSpPr>
        <p:spPr>
          <a:xfrm>
            <a:off x="915509" y="2766219"/>
            <a:ext cx="9692640" cy="1325562"/>
          </a:xfrm>
        </p:spPr>
        <p:txBody>
          <a:bodyPr>
            <a:normAutofit fontScale="90000"/>
          </a:bodyPr>
          <a:lstStyle/>
          <a:p>
            <a:pPr algn="ctr"/>
            <a:r>
              <a:rPr lang="en-US" dirty="0"/>
              <a:t>Next BBL – July 19</a:t>
            </a:r>
            <a:r>
              <a:rPr lang="en-US" baseline="30000" dirty="0"/>
              <a:t>th</a:t>
            </a:r>
            <a:r>
              <a:rPr lang="en-US" dirty="0"/>
              <a:t> @ 7</a:t>
            </a:r>
            <a:br>
              <a:rPr lang="en-US" dirty="0"/>
            </a:br>
            <a:br>
              <a:rPr lang="en-US" dirty="0"/>
            </a:br>
            <a:r>
              <a:rPr lang="en-US" dirty="0"/>
              <a:t>Pergamos &amp; </a:t>
            </a:r>
            <a:r>
              <a:rPr lang="en-US" dirty="0" err="1"/>
              <a:t>Thyratira</a:t>
            </a:r>
            <a:endParaRPr lang="en-US" dirty="0"/>
          </a:p>
        </p:txBody>
      </p:sp>
    </p:spTree>
    <p:extLst>
      <p:ext uri="{BB962C8B-B14F-4D97-AF65-F5344CB8AC3E}">
        <p14:creationId xmlns:p14="http://schemas.microsoft.com/office/powerpoint/2010/main" val="144493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2771" y="758952"/>
            <a:ext cx="6492695" cy="3679893"/>
          </a:xfrm>
        </p:spPr>
        <p:txBody>
          <a:bodyPr>
            <a:normAutofit/>
          </a:bodyPr>
          <a:lstStyle/>
          <a:p>
            <a:r>
              <a:rPr lang="en-US" dirty="0"/>
              <a:t>The Church at Ephesus</a:t>
            </a:r>
          </a:p>
        </p:txBody>
      </p:sp>
      <p:pic>
        <p:nvPicPr>
          <p:cNvPr id="13" name="Picture 12" descr="Duomo Santa Maria del Flore">
            <a:extLst>
              <a:ext uri="{FF2B5EF4-FFF2-40B4-BE49-F238E27FC236}">
                <a16:creationId xmlns:a16="http://schemas.microsoft.com/office/drawing/2014/main" id="{2AF3C45B-C363-863B-AEB8-DA4941082CCB}"/>
              </a:ext>
            </a:extLst>
          </p:cNvPr>
          <p:cNvPicPr>
            <a:picLocks noChangeAspect="1"/>
          </p:cNvPicPr>
          <p:nvPr/>
        </p:nvPicPr>
        <p:blipFill rotWithShape="1">
          <a:blip r:embed="rId2"/>
          <a:srcRect l="28555" r="36713" b="-1"/>
          <a:stretch/>
        </p:blipFill>
        <p:spPr>
          <a:xfrm>
            <a:off x="457200" y="10"/>
            <a:ext cx="3568372" cy="6857990"/>
          </a:xfrm>
          <a:prstGeom prst="rect">
            <a:avLst/>
          </a:prstGeom>
        </p:spPr>
      </p:pic>
    </p:spTree>
    <p:extLst>
      <p:ext uri="{BB962C8B-B14F-4D97-AF65-F5344CB8AC3E}">
        <p14:creationId xmlns:p14="http://schemas.microsoft.com/office/powerpoint/2010/main" val="275431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0">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1" y="365760"/>
            <a:ext cx="9858383" cy="1325562"/>
          </a:xfrm>
        </p:spPr>
        <p:txBody>
          <a:bodyPr>
            <a:normAutofit/>
          </a:bodyPr>
          <a:lstStyle/>
          <a:p>
            <a:r>
              <a:rPr lang="en-US"/>
              <a:t>Lesson Plan</a:t>
            </a:r>
          </a:p>
        </p:txBody>
      </p:sp>
      <p:sp>
        <p:nvSpPr>
          <p:cNvPr id="48" name="Rectangle 42">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4">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 name="Content Placeholder 2">
            <a:extLst>
              <a:ext uri="{FF2B5EF4-FFF2-40B4-BE49-F238E27FC236}">
                <a16:creationId xmlns:a16="http://schemas.microsoft.com/office/drawing/2014/main" id="{5E023BCB-5F1C-5F50-AC31-5D7D549D0280}"/>
              </a:ext>
            </a:extLst>
          </p:cNvPr>
          <p:cNvGraphicFramePr/>
          <p:nvPr>
            <p:extLst>
              <p:ext uri="{D42A27DB-BD31-4B8C-83A1-F6EECF244321}">
                <p14:modId xmlns:p14="http://schemas.microsoft.com/office/powerpoint/2010/main" val="1041668654"/>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62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2" y="365760"/>
            <a:ext cx="9692640" cy="1325562"/>
          </a:xfrm>
        </p:spPr>
        <p:txBody>
          <a:bodyPr>
            <a:normAutofit/>
          </a:bodyPr>
          <a:lstStyle/>
          <a:p>
            <a:r>
              <a:rPr lang="en-US" dirty="0"/>
              <a:t>Antiquity</a:t>
            </a: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0E03344F-FE89-F3EF-8ABC-22A60BFEA13D}"/>
              </a:ext>
            </a:extLst>
          </p:cNvPr>
          <p:cNvSpPr txBox="1"/>
          <p:nvPr/>
        </p:nvSpPr>
        <p:spPr>
          <a:xfrm>
            <a:off x="1100254" y="1906859"/>
            <a:ext cx="8753708" cy="5724644"/>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The city of Ephesus is located in modern day Turkey. </a:t>
            </a:r>
          </a:p>
          <a:p>
            <a:pPr marL="342900" indent="-342900">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The church at Ephesus was established 15-20 years after the death of Jesus Christ. </a:t>
            </a:r>
          </a:p>
          <a:p>
            <a:pPr marL="342900" indent="-342900">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The third largest city in the Roman empire. </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The major economies of the city were rooted in trade and idol worship.</a:t>
            </a:r>
          </a:p>
          <a:p>
            <a:pPr marL="342900" indent="-342900">
              <a:buFont typeface="Arial" panose="020B0604020202020204" pitchFamily="34" charset="0"/>
              <a:buChar char="•"/>
            </a:pPr>
            <a:endParaRPr lang="en-US" sz="2400" b="0" i="0" dirty="0">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0" i="0" dirty="0">
                <a:effectLst/>
                <a:latin typeface="Times New Roman" panose="02020603050405020304" pitchFamily="18" charset="0"/>
                <a:cs typeface="Times New Roman" panose="02020603050405020304" pitchFamily="18" charset="0"/>
              </a:rPr>
              <a:t>The temple of Artemis, located in the heart of the city, was prized as one of the seven wonders of the ancient world. From the ocean ports to the theater to the stadium to the library, Ephesus had so much to offer its inhabitants and visitors. Ephesus was a major cultural center in the ancient world.</a:t>
            </a:r>
            <a:endParaRPr lang="en-US" sz="24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6233282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141400" y="-2309100"/>
            <a:ext cx="5909200" cy="3639872"/>
          </a:xfrm>
        </p:spPr>
        <p:txBody>
          <a:bodyPr vert="horz" lIns="91440" tIns="45720" rIns="91440" bIns="45720" rtlCol="0" anchor="b">
            <a:normAutofit/>
          </a:bodyPr>
          <a:lstStyle/>
          <a:p>
            <a:pPr algn="ctr">
              <a:lnSpc>
                <a:spcPct val="85000"/>
              </a:lnSpc>
            </a:pPr>
            <a:r>
              <a:rPr lang="en-US" sz="4000" cap="small" dirty="0"/>
              <a:t>Accolades</a:t>
            </a:r>
            <a:br>
              <a:rPr lang="en-US" sz="4000" cap="small" dirty="0"/>
            </a:br>
            <a:r>
              <a:rPr lang="en-US" sz="2500" dirty="0"/>
              <a:t>Revelation 2:1b-3</a:t>
            </a:r>
          </a:p>
        </p:txBody>
      </p:sp>
      <p:sp>
        <p:nvSpPr>
          <p:cNvPr id="30" name="Rectangle 29">
            <a:extLst>
              <a:ext uri="{FF2B5EF4-FFF2-40B4-BE49-F238E27FC236}">
                <a16:creationId xmlns:a16="http://schemas.microsoft.com/office/drawing/2014/main" id="{F6492087-817F-4287-AC88-93B596866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78B0A2D7-B740-2DED-7C4A-993E4E17BABF}"/>
              </a:ext>
            </a:extLst>
          </p:cNvPr>
          <p:cNvSpPr txBox="1"/>
          <p:nvPr/>
        </p:nvSpPr>
        <p:spPr>
          <a:xfrm>
            <a:off x="721893" y="1330772"/>
            <a:ext cx="10491537" cy="1200329"/>
          </a:xfrm>
          <a:prstGeom prst="rect">
            <a:avLst/>
          </a:prstGeom>
          <a:noFill/>
        </p:spPr>
        <p:txBody>
          <a:bodyPr wrap="square">
            <a:spAutoFit/>
          </a:bodyPr>
          <a:lstStyle/>
          <a:p>
            <a:r>
              <a:rPr lang="en-US" b="0" i="0" dirty="0">
                <a:solidFill>
                  <a:srgbClr val="000000"/>
                </a:solidFill>
                <a:effectLst/>
                <a:latin typeface="system-ui"/>
              </a:rPr>
              <a:t>“I know your works, your labor, your </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patience, and that you cannot bear those who are evil. And you have tested those who say they are apostles and are not, and have found them liars; </a:t>
            </a:r>
          </a:p>
          <a:p>
            <a:r>
              <a:rPr lang="en-US" b="1" i="0" baseline="30000" dirty="0">
                <a:solidFill>
                  <a:srgbClr val="000000"/>
                </a:solidFill>
                <a:effectLst/>
                <a:latin typeface="system-ui"/>
              </a:rPr>
              <a:t>3 </a:t>
            </a:r>
            <a:r>
              <a:rPr lang="en-US" b="0" i="0" dirty="0">
                <a:solidFill>
                  <a:srgbClr val="000000"/>
                </a:solidFill>
                <a:effectLst/>
                <a:latin typeface="system-ui"/>
              </a:rPr>
              <a:t>and you have persevered and have patience, and have labored for My name’s sake and have not become weary.</a:t>
            </a:r>
            <a:endParaRPr lang="en-US" dirty="0"/>
          </a:p>
        </p:txBody>
      </p:sp>
      <p:sp>
        <p:nvSpPr>
          <p:cNvPr id="6" name="TextBox 5">
            <a:extLst>
              <a:ext uri="{FF2B5EF4-FFF2-40B4-BE49-F238E27FC236}">
                <a16:creationId xmlns:a16="http://schemas.microsoft.com/office/drawing/2014/main" id="{86B20A0F-B991-8662-AE54-DBEDDA156C01}"/>
              </a:ext>
            </a:extLst>
          </p:cNvPr>
          <p:cNvSpPr txBox="1"/>
          <p:nvPr/>
        </p:nvSpPr>
        <p:spPr>
          <a:xfrm>
            <a:off x="1768641" y="2374144"/>
            <a:ext cx="616017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Diligence &amp; Patience</a:t>
            </a:r>
          </a:p>
        </p:txBody>
      </p:sp>
      <p:sp>
        <p:nvSpPr>
          <p:cNvPr id="10" name="TextBox 9">
            <a:extLst>
              <a:ext uri="{FF2B5EF4-FFF2-40B4-BE49-F238E27FC236}">
                <a16:creationId xmlns:a16="http://schemas.microsoft.com/office/drawing/2014/main" id="{7A1BAA4A-A362-CE6A-13E0-443EBE2DCCE0}"/>
              </a:ext>
            </a:extLst>
          </p:cNvPr>
          <p:cNvSpPr txBox="1"/>
          <p:nvPr/>
        </p:nvSpPr>
        <p:spPr>
          <a:xfrm>
            <a:off x="721893" y="2803406"/>
            <a:ext cx="10491536" cy="4031873"/>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0929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141400" y="-2309100"/>
            <a:ext cx="5909200" cy="3639872"/>
          </a:xfrm>
        </p:spPr>
        <p:txBody>
          <a:bodyPr vert="horz" lIns="91440" tIns="45720" rIns="91440" bIns="45720" rtlCol="0" anchor="b">
            <a:normAutofit/>
          </a:bodyPr>
          <a:lstStyle/>
          <a:p>
            <a:pPr algn="ctr">
              <a:lnSpc>
                <a:spcPct val="85000"/>
              </a:lnSpc>
            </a:pPr>
            <a:r>
              <a:rPr lang="en-US" sz="4000" cap="small" dirty="0"/>
              <a:t>Accolades</a:t>
            </a:r>
            <a:br>
              <a:rPr lang="en-US" sz="4000" cap="small" dirty="0"/>
            </a:br>
            <a:r>
              <a:rPr lang="en-US" sz="2500" dirty="0"/>
              <a:t>Revelation 2:1b-3</a:t>
            </a:r>
          </a:p>
        </p:txBody>
      </p:sp>
      <p:sp>
        <p:nvSpPr>
          <p:cNvPr id="30" name="Rectangle 29">
            <a:extLst>
              <a:ext uri="{FF2B5EF4-FFF2-40B4-BE49-F238E27FC236}">
                <a16:creationId xmlns:a16="http://schemas.microsoft.com/office/drawing/2014/main" id="{F6492087-817F-4287-AC88-93B596866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C43BC8B3-29F4-53DA-765A-AA26397EDBF4}"/>
              </a:ext>
            </a:extLst>
          </p:cNvPr>
          <p:cNvSpPr txBox="1"/>
          <p:nvPr/>
        </p:nvSpPr>
        <p:spPr>
          <a:xfrm>
            <a:off x="4129683" y="1280532"/>
            <a:ext cx="49209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Spiritual discipline</a:t>
            </a:r>
          </a:p>
        </p:txBody>
      </p:sp>
      <p:sp>
        <p:nvSpPr>
          <p:cNvPr id="3" name="TextBox 2">
            <a:extLst>
              <a:ext uri="{FF2B5EF4-FFF2-40B4-BE49-F238E27FC236}">
                <a16:creationId xmlns:a16="http://schemas.microsoft.com/office/drawing/2014/main" id="{6B6C56E3-653D-FECE-8370-0C94316D9626}"/>
              </a:ext>
            </a:extLst>
          </p:cNvPr>
          <p:cNvSpPr txBox="1"/>
          <p:nvPr/>
        </p:nvSpPr>
        <p:spPr>
          <a:xfrm>
            <a:off x="666474" y="1841242"/>
            <a:ext cx="10491536" cy="501675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9175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141400" y="-2309100"/>
            <a:ext cx="5909200" cy="3639872"/>
          </a:xfrm>
        </p:spPr>
        <p:txBody>
          <a:bodyPr vert="horz" lIns="91440" tIns="45720" rIns="91440" bIns="45720" rtlCol="0" anchor="b">
            <a:normAutofit/>
          </a:bodyPr>
          <a:lstStyle/>
          <a:p>
            <a:pPr algn="ctr">
              <a:lnSpc>
                <a:spcPct val="85000"/>
              </a:lnSpc>
            </a:pPr>
            <a:r>
              <a:rPr lang="en-US" sz="4000" cap="small" dirty="0"/>
              <a:t>Accolades</a:t>
            </a:r>
            <a:br>
              <a:rPr lang="en-US" sz="4000" cap="small" dirty="0"/>
            </a:br>
            <a:r>
              <a:rPr lang="en-US" sz="2500" dirty="0"/>
              <a:t>Revelation 2:1b-3</a:t>
            </a:r>
          </a:p>
        </p:txBody>
      </p:sp>
      <p:sp>
        <p:nvSpPr>
          <p:cNvPr id="30" name="Rectangle 29">
            <a:extLst>
              <a:ext uri="{FF2B5EF4-FFF2-40B4-BE49-F238E27FC236}">
                <a16:creationId xmlns:a16="http://schemas.microsoft.com/office/drawing/2014/main" id="{F6492087-817F-4287-AC88-93B596866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C43BC8B3-29F4-53DA-765A-AA26397EDBF4}"/>
              </a:ext>
            </a:extLst>
          </p:cNvPr>
          <p:cNvSpPr txBox="1"/>
          <p:nvPr/>
        </p:nvSpPr>
        <p:spPr>
          <a:xfrm>
            <a:off x="4983988" y="1330772"/>
            <a:ext cx="49209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Persevered</a:t>
            </a:r>
          </a:p>
        </p:txBody>
      </p:sp>
      <p:sp>
        <p:nvSpPr>
          <p:cNvPr id="5" name="TextBox 4">
            <a:extLst>
              <a:ext uri="{FF2B5EF4-FFF2-40B4-BE49-F238E27FC236}">
                <a16:creationId xmlns:a16="http://schemas.microsoft.com/office/drawing/2014/main" id="{043F4A8E-72D2-7891-F16D-696ECBCE01CF}"/>
              </a:ext>
            </a:extLst>
          </p:cNvPr>
          <p:cNvSpPr txBox="1"/>
          <p:nvPr/>
        </p:nvSpPr>
        <p:spPr>
          <a:xfrm>
            <a:off x="666474" y="1841242"/>
            <a:ext cx="10491536" cy="501675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827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2618" y="365760"/>
            <a:ext cx="10764982" cy="1325562"/>
          </a:xfrm>
        </p:spPr>
        <p:txBody>
          <a:bodyPr>
            <a:normAutofit/>
          </a:bodyPr>
          <a:lstStyle/>
          <a:p>
            <a:pPr algn="ctr"/>
            <a:r>
              <a:rPr lang="en-US" dirty="0">
                <a:latin typeface="Times New Roman" panose="02020603050405020304" pitchFamily="18" charset="0"/>
                <a:cs typeface="Times New Roman" panose="02020603050405020304" pitchFamily="18" charset="0"/>
              </a:rPr>
              <a:t>Admonishments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6968ADC6-0D92-BA54-D7C0-A61B0CDADB2E}"/>
              </a:ext>
            </a:extLst>
          </p:cNvPr>
          <p:cNvSpPr txBox="1"/>
          <p:nvPr/>
        </p:nvSpPr>
        <p:spPr>
          <a:xfrm>
            <a:off x="318655" y="1166336"/>
            <a:ext cx="10764982" cy="1015663"/>
          </a:xfrm>
          <a:prstGeom prst="rect">
            <a:avLst/>
          </a:prstGeom>
          <a:noFill/>
        </p:spPr>
        <p:txBody>
          <a:bodyPr wrap="square">
            <a:spAutoFit/>
          </a:bodyPr>
          <a:lstStyle/>
          <a:p>
            <a:r>
              <a:rPr lang="en-US" sz="2400" b="1" i="0" baseline="30000" dirty="0">
                <a:effectLst/>
                <a:latin typeface="Times New Roman" panose="02020603050405020304" pitchFamily="18" charset="0"/>
                <a:cs typeface="Times New Roman" panose="02020603050405020304" pitchFamily="18" charset="0"/>
              </a:rPr>
              <a:t>4 </a:t>
            </a:r>
            <a:r>
              <a:rPr lang="en-US" sz="2400" b="1" i="0" dirty="0">
                <a:effectLst/>
                <a:latin typeface="Times New Roman" panose="02020603050405020304" pitchFamily="18" charset="0"/>
                <a:cs typeface="Times New Roman" panose="02020603050405020304" pitchFamily="18" charset="0"/>
              </a:rPr>
              <a:t>Nevertheless I have </a:t>
            </a:r>
            <a:r>
              <a:rPr lang="en-US" sz="2400" b="1" i="1" dirty="0">
                <a:effectLst/>
                <a:latin typeface="Times New Roman" panose="02020603050405020304" pitchFamily="18" charset="0"/>
                <a:cs typeface="Times New Roman" panose="02020603050405020304" pitchFamily="18" charset="0"/>
              </a:rPr>
              <a:t>this</a:t>
            </a:r>
            <a:r>
              <a:rPr lang="en-US" sz="2400" b="1" i="0" dirty="0">
                <a:effectLst/>
                <a:latin typeface="Times New Roman" panose="02020603050405020304" pitchFamily="18" charset="0"/>
                <a:cs typeface="Times New Roman" panose="02020603050405020304" pitchFamily="18" charset="0"/>
              </a:rPr>
              <a:t> against you, that you have left your first love.</a:t>
            </a:r>
            <a:br>
              <a:rPr lang="en-US" b="0" i="0" dirty="0">
                <a:effectLst/>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a:t>
            </a:r>
            <a:r>
              <a:rPr lang="en-US" b="1" i="0" baseline="30000" dirty="0">
                <a:effectLst/>
                <a:latin typeface="Times New Roman" panose="02020603050405020304" pitchFamily="18" charset="0"/>
                <a:cs typeface="Times New Roman" panose="02020603050405020304" pitchFamily="18" charset="0"/>
              </a:rPr>
              <a:t>5 </a:t>
            </a:r>
            <a:r>
              <a:rPr lang="en-US" b="0" i="0" dirty="0">
                <a:effectLst/>
                <a:latin typeface="Times New Roman" panose="02020603050405020304" pitchFamily="18" charset="0"/>
                <a:cs typeface="Times New Roman" panose="02020603050405020304" pitchFamily="18" charset="0"/>
              </a:rPr>
              <a:t>Remember therefore from where you have fallen; repent and do the first works, or else I will come to you quickly and remove your lampstand from its place—unless you repent.</a:t>
            </a:r>
            <a:endParaRPr lang="en-US" dirty="0"/>
          </a:p>
        </p:txBody>
      </p:sp>
      <p:sp>
        <p:nvSpPr>
          <p:cNvPr id="6" name="TextBox 5">
            <a:extLst>
              <a:ext uri="{FF2B5EF4-FFF2-40B4-BE49-F238E27FC236}">
                <a16:creationId xmlns:a16="http://schemas.microsoft.com/office/drawing/2014/main" id="{F439AA0F-4AE4-6EA2-F187-47FE53C204F1}"/>
              </a:ext>
            </a:extLst>
          </p:cNvPr>
          <p:cNvSpPr txBox="1"/>
          <p:nvPr/>
        </p:nvSpPr>
        <p:spPr>
          <a:xfrm>
            <a:off x="4038601" y="2154816"/>
            <a:ext cx="5500254"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Left their first love</a:t>
            </a:r>
          </a:p>
        </p:txBody>
      </p:sp>
      <p:sp>
        <p:nvSpPr>
          <p:cNvPr id="7" name="TextBox 6">
            <a:extLst>
              <a:ext uri="{FF2B5EF4-FFF2-40B4-BE49-F238E27FC236}">
                <a16:creationId xmlns:a16="http://schemas.microsoft.com/office/drawing/2014/main" id="{35F4AB10-2694-F35A-C433-E3262863F283}"/>
              </a:ext>
            </a:extLst>
          </p:cNvPr>
          <p:cNvSpPr txBox="1"/>
          <p:nvPr/>
        </p:nvSpPr>
        <p:spPr>
          <a:xfrm>
            <a:off x="642415" y="2333685"/>
            <a:ext cx="10491536" cy="452431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610969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WebDD41</Template>
  <TotalTime>2552</TotalTime>
  <Words>3231</Words>
  <Application>Microsoft Office PowerPoint</Application>
  <PresentationFormat>Widescreen</PresentationFormat>
  <Paragraphs>84</Paragraphs>
  <Slides>21</Slides>
  <Notes>2</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Bookman Old Style</vt:lpstr>
      <vt:lpstr>Calibri</vt:lpstr>
      <vt:lpstr>Century Schoolbook</vt:lpstr>
      <vt:lpstr>Segoe UI</vt:lpstr>
      <vt:lpstr>Segoe UI Light</vt:lpstr>
      <vt:lpstr>Segoe UI Semilight</vt:lpstr>
      <vt:lpstr>system-ui</vt:lpstr>
      <vt:lpstr>Times New Roman</vt:lpstr>
      <vt:lpstr>Wingdings 2</vt:lpstr>
      <vt:lpstr>View</vt:lpstr>
      <vt:lpstr>QuickStarter Theme</vt:lpstr>
      <vt:lpstr>PowerPoint Presentation</vt:lpstr>
      <vt:lpstr>Syllabus</vt:lpstr>
      <vt:lpstr>The Church at Ephesus</vt:lpstr>
      <vt:lpstr>Lesson Plan</vt:lpstr>
      <vt:lpstr>Antiquity</vt:lpstr>
      <vt:lpstr>Accolades Revelation 2:1b-3</vt:lpstr>
      <vt:lpstr>Accolades Revelation 2:1b-3</vt:lpstr>
      <vt:lpstr>Accolades Revelation 2:1b-3</vt:lpstr>
      <vt:lpstr>Admonishments </vt:lpstr>
      <vt:lpstr>Admonishments </vt:lpstr>
      <vt:lpstr>Admonishments </vt:lpstr>
      <vt:lpstr>Announcement</vt:lpstr>
      <vt:lpstr>Assimilation</vt:lpstr>
      <vt:lpstr>PowerPoint Presentation</vt:lpstr>
      <vt:lpstr>PowerPoint Presentation</vt:lpstr>
      <vt:lpstr>PowerPoint Presentation</vt:lpstr>
      <vt:lpstr>PowerPoint Presentation</vt:lpstr>
      <vt:lpstr>PowerPoint Presentation</vt:lpstr>
      <vt:lpstr>PowerPoint Presentation</vt:lpstr>
      <vt:lpstr>Questions</vt:lpstr>
      <vt:lpstr>Next BBL – July 19th @ 7  Pergamos &amp; Thyratira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Allison</dc:creator>
  <cp:lastModifiedBy>Allison</cp:lastModifiedBy>
  <cp:revision>18</cp:revision>
  <cp:lastPrinted>2023-07-06T18:38:35Z</cp:lastPrinted>
  <dcterms:created xsi:type="dcterms:W3CDTF">2023-07-01T18:13:56Z</dcterms:created>
  <dcterms:modified xsi:type="dcterms:W3CDTF">2023-07-15T14:45:18Z</dcterms:modified>
</cp:coreProperties>
</file>